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4" r:id="rId5"/>
  </p:sldMasterIdLst>
  <p:notesMasterIdLst>
    <p:notesMasterId r:id="rId48"/>
  </p:notesMasterIdLst>
  <p:handoutMasterIdLst>
    <p:handoutMasterId r:id="rId49"/>
  </p:handoutMasterIdLst>
  <p:sldIdLst>
    <p:sldId id="256" r:id="rId6"/>
    <p:sldId id="2098" r:id="rId7"/>
    <p:sldId id="2139" r:id="rId8"/>
    <p:sldId id="2138" r:id="rId9"/>
    <p:sldId id="2136" r:id="rId10"/>
    <p:sldId id="2137" r:id="rId11"/>
    <p:sldId id="2134" r:id="rId12"/>
    <p:sldId id="258" r:id="rId13"/>
    <p:sldId id="2115" r:id="rId14"/>
    <p:sldId id="2118" r:id="rId15"/>
    <p:sldId id="2017" r:id="rId16"/>
    <p:sldId id="2013" r:id="rId17"/>
    <p:sldId id="2015" r:id="rId18"/>
    <p:sldId id="2001" r:id="rId19"/>
    <p:sldId id="2000" r:id="rId20"/>
    <p:sldId id="2014" r:id="rId21"/>
    <p:sldId id="2106" r:id="rId22"/>
    <p:sldId id="2107" r:id="rId23"/>
    <p:sldId id="2123" r:id="rId24"/>
    <p:sldId id="2119" r:id="rId25"/>
    <p:sldId id="2110" r:id="rId26"/>
    <p:sldId id="2111" r:id="rId27"/>
    <p:sldId id="2084" r:id="rId28"/>
    <p:sldId id="2124" r:id="rId29"/>
    <p:sldId id="2079" r:id="rId30"/>
    <p:sldId id="2045" r:id="rId31"/>
    <p:sldId id="2047" r:id="rId32"/>
    <p:sldId id="2122" r:id="rId33"/>
    <p:sldId id="2132" r:id="rId34"/>
    <p:sldId id="2085" r:id="rId35"/>
    <p:sldId id="2034" r:id="rId36"/>
    <p:sldId id="2044" r:id="rId37"/>
    <p:sldId id="2025" r:id="rId38"/>
    <p:sldId id="2103" r:id="rId39"/>
    <p:sldId id="261" r:id="rId40"/>
    <p:sldId id="2131" r:id="rId41"/>
    <p:sldId id="2066" r:id="rId42"/>
    <p:sldId id="2094" r:id="rId43"/>
    <p:sldId id="2140" r:id="rId44"/>
    <p:sldId id="464" r:id="rId45"/>
    <p:sldId id="2102" r:id="rId46"/>
    <p:sldId id="2101" r:id="rId4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Melvyn" initials="TM" lastIdx="1" clrIdx="0">
    <p:extLst>
      <p:ext uri="{19B8F6BF-5375-455C-9EA6-DF929625EA0E}">
        <p15:presenceInfo xmlns:p15="http://schemas.microsoft.com/office/powerpoint/2012/main" userId="S::melvynt@oclc.org::3df44f32-1ef8-4236-8e4b-fa56f51b1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9" autoAdjust="0"/>
    <p:restoredTop sz="75736" autoAdjust="0"/>
  </p:normalViewPr>
  <p:slideViewPr>
    <p:cSldViewPr snapToGrid="0" snapToObjects="1">
      <p:cViewPr varScale="1">
        <p:scale>
          <a:sx n="114" d="100"/>
          <a:sy n="114" d="100"/>
        </p:scale>
        <p:origin x="1140" y="96"/>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05T09:07:44.166" idx="1">
    <p:pos x="5515" y="1773"/>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6/5/2019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D73145D-E25F-1E40-B890-06624D59B19E}" type="datetimeFigureOut">
              <a:rPr lang="en-US" smtClean="0"/>
              <a:t>6/5/2019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D0B6408-DA0B-7A4C-9FB5-F7CBF260F266}" type="slidenum">
              <a:rPr lang="en-US" smtClean="0"/>
              <a:t>‹#›</a:t>
            </a:fld>
            <a:endParaRPr lang="en-US"/>
          </a:p>
        </p:txBody>
      </p:sp>
    </p:spTree>
    <p:extLst>
      <p:ext uri="{BB962C8B-B14F-4D97-AF65-F5344CB8AC3E}">
        <p14:creationId xmlns:p14="http://schemas.microsoft.com/office/powerpoint/2010/main" val="197351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1</a:t>
            </a:fld>
            <a:endParaRPr lang="en-US"/>
          </a:p>
        </p:txBody>
      </p:sp>
    </p:spTree>
    <p:extLst>
      <p:ext uri="{BB962C8B-B14F-4D97-AF65-F5344CB8AC3E}">
        <p14:creationId xmlns:p14="http://schemas.microsoft.com/office/powerpoint/2010/main" val="275215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10</a:t>
            </a:fld>
            <a:endParaRPr lang="en-US" dirty="0"/>
          </a:p>
        </p:txBody>
      </p:sp>
    </p:spTree>
    <p:extLst>
      <p:ext uri="{BB962C8B-B14F-4D97-AF65-F5344CB8AC3E}">
        <p14:creationId xmlns:p14="http://schemas.microsoft.com/office/powerpoint/2010/main" val="2158591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11</a:t>
            </a:fld>
            <a:endParaRPr lang="en-US" dirty="0"/>
          </a:p>
        </p:txBody>
      </p:sp>
    </p:spTree>
    <p:extLst>
      <p:ext uri="{BB962C8B-B14F-4D97-AF65-F5344CB8AC3E}">
        <p14:creationId xmlns:p14="http://schemas.microsoft.com/office/powerpoint/2010/main" val="307171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12</a:t>
            </a:fld>
            <a:endParaRPr lang="en-US" dirty="0"/>
          </a:p>
        </p:txBody>
      </p:sp>
    </p:spTree>
    <p:extLst>
      <p:ext uri="{BB962C8B-B14F-4D97-AF65-F5344CB8AC3E}">
        <p14:creationId xmlns:p14="http://schemas.microsoft.com/office/powerpoint/2010/main" val="191494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13</a:t>
            </a:fld>
            <a:endParaRPr lang="en-US" dirty="0"/>
          </a:p>
        </p:txBody>
      </p:sp>
    </p:spTree>
    <p:extLst>
      <p:ext uri="{BB962C8B-B14F-4D97-AF65-F5344CB8AC3E}">
        <p14:creationId xmlns:p14="http://schemas.microsoft.com/office/powerpoint/2010/main" val="192646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14</a:t>
            </a:fld>
            <a:endParaRPr lang="en-US" dirty="0"/>
          </a:p>
        </p:txBody>
      </p:sp>
    </p:spTree>
    <p:extLst>
      <p:ext uri="{BB962C8B-B14F-4D97-AF65-F5344CB8AC3E}">
        <p14:creationId xmlns:p14="http://schemas.microsoft.com/office/powerpoint/2010/main" val="188169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15</a:t>
            </a:fld>
            <a:endParaRPr lang="en-US" dirty="0"/>
          </a:p>
        </p:txBody>
      </p:sp>
    </p:spTree>
    <p:extLst>
      <p:ext uri="{BB962C8B-B14F-4D97-AF65-F5344CB8AC3E}">
        <p14:creationId xmlns:p14="http://schemas.microsoft.com/office/powerpoint/2010/main" val="2470135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16</a:t>
            </a:fld>
            <a:endParaRPr lang="en-US" dirty="0"/>
          </a:p>
        </p:txBody>
      </p:sp>
    </p:spTree>
    <p:extLst>
      <p:ext uri="{BB962C8B-B14F-4D97-AF65-F5344CB8AC3E}">
        <p14:creationId xmlns:p14="http://schemas.microsoft.com/office/powerpoint/2010/main" val="429245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17</a:t>
            </a:fld>
            <a:endParaRPr lang="en-US" dirty="0"/>
          </a:p>
        </p:txBody>
      </p:sp>
    </p:spTree>
    <p:extLst>
      <p:ext uri="{BB962C8B-B14F-4D97-AF65-F5344CB8AC3E}">
        <p14:creationId xmlns:p14="http://schemas.microsoft.com/office/powerpoint/2010/main" val="3231015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18</a:t>
            </a:fld>
            <a:endParaRPr lang="en-US" dirty="0"/>
          </a:p>
        </p:txBody>
      </p:sp>
    </p:spTree>
    <p:extLst>
      <p:ext uri="{BB962C8B-B14F-4D97-AF65-F5344CB8AC3E}">
        <p14:creationId xmlns:p14="http://schemas.microsoft.com/office/powerpoint/2010/main" val="173458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19</a:t>
            </a:fld>
            <a:endParaRPr lang="en-US" dirty="0"/>
          </a:p>
        </p:txBody>
      </p:sp>
    </p:spTree>
    <p:extLst>
      <p:ext uri="{BB962C8B-B14F-4D97-AF65-F5344CB8AC3E}">
        <p14:creationId xmlns:p14="http://schemas.microsoft.com/office/powerpoint/2010/main" val="247013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2</a:t>
            </a:fld>
            <a:endParaRPr lang="en-US"/>
          </a:p>
        </p:txBody>
      </p:sp>
    </p:spTree>
    <p:extLst>
      <p:ext uri="{BB962C8B-B14F-4D97-AF65-F5344CB8AC3E}">
        <p14:creationId xmlns:p14="http://schemas.microsoft.com/office/powerpoint/2010/main" val="253456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FB26142-AC99-4254-8C25-65928BE357B8}" type="slidenum">
              <a:rPr lang="en-US" smtClean="0"/>
              <a:t>20</a:t>
            </a:fld>
            <a:endParaRPr lang="en-US" dirty="0"/>
          </a:p>
        </p:txBody>
      </p:sp>
    </p:spTree>
    <p:extLst>
      <p:ext uri="{BB962C8B-B14F-4D97-AF65-F5344CB8AC3E}">
        <p14:creationId xmlns:p14="http://schemas.microsoft.com/office/powerpoint/2010/main" val="2470135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u="none"/>
              <a:t>Five available circulation integrations, or NCIP messages…</a:t>
            </a:r>
          </a:p>
          <a:p>
            <a:pPr lvl="0"/>
            <a:endParaRPr lang="en-US" b="0" u="none"/>
          </a:p>
          <a:p>
            <a:pPr defTabSz="1517355">
              <a:defRPr/>
            </a:pPr>
            <a:r>
              <a:rPr lang="en-US"/>
              <a:t>For borrowing, </a:t>
            </a:r>
            <a:r>
              <a:rPr lang="en-US" b="0" u="none"/>
              <a:t>there are three </a:t>
            </a:r>
            <a:r>
              <a:rPr lang="en-US"/>
              <a:t>Tipasa borrowing statuses that have corresponding automations that can be set up for Alma Circulation.</a:t>
            </a:r>
          </a:p>
          <a:p>
            <a:pPr marL="171450" indent="-171450" defTabSz="1517355">
              <a:buFont typeface="Arial" panose="020B0604020202020204" pitchFamily="34" charset="0"/>
              <a:buChar char="•"/>
              <a:defRPr/>
            </a:pPr>
            <a:r>
              <a:rPr lang="en-US"/>
              <a:t>When a request is marked as Received in Tipasa, a temporary item and hold are automatically created in Circulation</a:t>
            </a:r>
          </a:p>
          <a:p>
            <a:pPr marL="171450" indent="-171450" defTabSz="1517355">
              <a:buFont typeface="Arial" panose="020B0604020202020204" pitchFamily="34" charset="0"/>
              <a:buChar char="•"/>
              <a:defRPr/>
            </a:pPr>
            <a:r>
              <a:rPr lang="en-US"/>
              <a:t>When a request is marked as Returned in Tipasa, the item is automatically updated in Circulation as checked in</a:t>
            </a:r>
          </a:p>
          <a:p>
            <a:pPr marL="171450" indent="-171450" defTabSz="1517355">
              <a:buFont typeface="Arial" panose="020B0604020202020204" pitchFamily="34" charset="0"/>
              <a:buChar char="•"/>
              <a:defRPr/>
            </a:pPr>
            <a:r>
              <a:rPr lang="en-US"/>
              <a:t>A third option for passing through lending charges is also available at Shipped, but we won’t necessarily be cover this integration today </a:t>
            </a:r>
          </a:p>
          <a:p>
            <a:pPr lvl="0"/>
            <a:endParaRPr lang="en-US" b="0" u="none"/>
          </a:p>
          <a:p>
            <a:pPr lvl="0"/>
            <a:endParaRPr lang="en-US" b="0" u="none"/>
          </a:p>
          <a:p>
            <a:pPr marL="290251" indent="-290251" defTabSz="1548006">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1FB26142-AC99-4254-8C25-65928BE357B8}" type="slidenum">
              <a:rPr lang="en-US" smtClean="0"/>
              <a:t>21</a:t>
            </a:fld>
            <a:endParaRPr lang="en-US" dirty="0"/>
          </a:p>
        </p:txBody>
      </p:sp>
    </p:spTree>
    <p:extLst>
      <p:ext uri="{BB962C8B-B14F-4D97-AF65-F5344CB8AC3E}">
        <p14:creationId xmlns:p14="http://schemas.microsoft.com/office/powerpoint/2010/main" val="86457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u="none" dirty="0"/>
              <a:t>This slide shows the </a:t>
            </a:r>
            <a:r>
              <a:rPr lang="en-US" dirty="0" err="1"/>
              <a:t>Tipasa</a:t>
            </a:r>
            <a:r>
              <a:rPr lang="en-US" dirty="0"/>
              <a:t> lending statuses and the corresponding automations that can be set up for Alma Circulation.</a:t>
            </a:r>
          </a:p>
          <a:p>
            <a:pPr marL="171450" lvl="0" indent="-171450">
              <a:buFont typeface="Arial" panose="020B0604020202020204" pitchFamily="34" charset="0"/>
              <a:buChar char="•"/>
            </a:pPr>
            <a:r>
              <a:rPr lang="en-US" b="0" u="none" dirty="0"/>
              <a:t>When a request is marked as Shipped in </a:t>
            </a:r>
            <a:r>
              <a:rPr lang="en-US" b="0" u="none" dirty="0" err="1"/>
              <a:t>Tipasa</a:t>
            </a:r>
            <a:r>
              <a:rPr lang="en-US" b="0" u="none" dirty="0"/>
              <a:t>, the item is automatically moved to a temporary location so that it shows as unavailable.</a:t>
            </a:r>
          </a:p>
          <a:p>
            <a:pPr marL="171450" lvl="0" indent="-171450">
              <a:buFont typeface="Arial" panose="020B0604020202020204" pitchFamily="34" charset="0"/>
              <a:buChar char="•"/>
            </a:pPr>
            <a:r>
              <a:rPr lang="en-US" b="0" u="none" dirty="0"/>
              <a:t>When a request is marked as Completed in </a:t>
            </a:r>
            <a:r>
              <a:rPr lang="en-US" b="0" u="none" dirty="0" err="1"/>
              <a:t>Tipasa</a:t>
            </a:r>
            <a:r>
              <a:rPr lang="en-US" b="0" u="none" dirty="0"/>
              <a:t>, the item is moved back to it’s permanent location so that it shows as available.</a:t>
            </a:r>
            <a:endParaRPr lang="en-US" dirty="0"/>
          </a:p>
          <a:p>
            <a:endParaRPr lang="en-US" dirty="0"/>
          </a:p>
        </p:txBody>
      </p:sp>
      <p:sp>
        <p:nvSpPr>
          <p:cNvPr id="4" name="Slide Number Placeholder 3"/>
          <p:cNvSpPr>
            <a:spLocks noGrp="1"/>
          </p:cNvSpPr>
          <p:nvPr>
            <p:ph type="sldNum" sz="quarter" idx="10"/>
          </p:nvPr>
        </p:nvSpPr>
        <p:spPr/>
        <p:txBody>
          <a:bodyPr/>
          <a:lstStyle/>
          <a:p>
            <a:pPr defTabSz="789637">
              <a:defRPr/>
            </a:pPr>
            <a:fld id="{6D526CFB-9AEE-4CC5-8CC0-D8F482527C98}" type="slidenum">
              <a:rPr lang="en-US">
                <a:solidFill>
                  <a:prstClr val="black"/>
                </a:solidFill>
                <a:latin typeface="Calibri" panose="020F0502020204030204"/>
              </a:rPr>
              <a:pPr defTabSz="789637">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327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23</a:t>
            </a:fld>
            <a:endParaRPr lang="en-US" dirty="0"/>
          </a:p>
        </p:txBody>
      </p:sp>
    </p:spTree>
    <p:extLst>
      <p:ext uri="{BB962C8B-B14F-4D97-AF65-F5344CB8AC3E}">
        <p14:creationId xmlns:p14="http://schemas.microsoft.com/office/powerpoint/2010/main" val="2440674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24</a:t>
            </a:fld>
            <a:endParaRPr lang="en-US"/>
          </a:p>
        </p:txBody>
      </p:sp>
    </p:spTree>
    <p:extLst>
      <p:ext uri="{BB962C8B-B14F-4D97-AF65-F5344CB8AC3E}">
        <p14:creationId xmlns:p14="http://schemas.microsoft.com/office/powerpoint/2010/main" val="315292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25</a:t>
            </a:fld>
            <a:endParaRPr lang="en-US" dirty="0"/>
          </a:p>
        </p:txBody>
      </p:sp>
    </p:spTree>
    <p:extLst>
      <p:ext uri="{BB962C8B-B14F-4D97-AF65-F5344CB8AC3E}">
        <p14:creationId xmlns:p14="http://schemas.microsoft.com/office/powerpoint/2010/main" val="189816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26</a:t>
            </a:fld>
            <a:endParaRPr lang="en-US" dirty="0"/>
          </a:p>
        </p:txBody>
      </p:sp>
    </p:spTree>
    <p:extLst>
      <p:ext uri="{BB962C8B-B14F-4D97-AF65-F5344CB8AC3E}">
        <p14:creationId xmlns:p14="http://schemas.microsoft.com/office/powerpoint/2010/main" val="2589980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27</a:t>
            </a:fld>
            <a:endParaRPr lang="en-US" dirty="0"/>
          </a:p>
        </p:txBody>
      </p:sp>
    </p:spTree>
    <p:extLst>
      <p:ext uri="{BB962C8B-B14F-4D97-AF65-F5344CB8AC3E}">
        <p14:creationId xmlns:p14="http://schemas.microsoft.com/office/powerpoint/2010/main" val="30186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B26142-AC99-4254-8C25-65928BE357B8}" type="slidenum">
              <a:rPr lang="en-US" smtClean="0"/>
              <a:t>28</a:t>
            </a:fld>
            <a:endParaRPr lang="en-US" dirty="0"/>
          </a:p>
        </p:txBody>
      </p:sp>
    </p:spTree>
    <p:extLst>
      <p:ext uri="{BB962C8B-B14F-4D97-AF65-F5344CB8AC3E}">
        <p14:creationId xmlns:p14="http://schemas.microsoft.com/office/powerpoint/2010/main" val="191148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APIs </a:t>
            </a:r>
          </a:p>
          <a:p>
            <a:r>
              <a:rPr lang="en-US" dirty="0"/>
              <a:t>July-Dec 2019: API first iteration</a:t>
            </a:r>
          </a:p>
          <a:p>
            <a:r>
              <a:rPr lang="en-US" dirty="0"/>
              <a:t>2020: Additional API support</a:t>
            </a:r>
          </a:p>
        </p:txBody>
      </p:sp>
      <p:sp>
        <p:nvSpPr>
          <p:cNvPr id="4" name="Slide Number Placeholder 3"/>
          <p:cNvSpPr>
            <a:spLocks noGrp="1"/>
          </p:cNvSpPr>
          <p:nvPr>
            <p:ph type="sldNum" sz="quarter" idx="5"/>
          </p:nvPr>
        </p:nvSpPr>
        <p:spPr/>
        <p:txBody>
          <a:bodyPr/>
          <a:lstStyle/>
          <a:p>
            <a:fld id="{1FB26142-AC99-4254-8C25-65928BE357B8}" type="slidenum">
              <a:rPr lang="en-US" smtClean="0"/>
              <a:t>30</a:t>
            </a:fld>
            <a:endParaRPr lang="en-US" dirty="0"/>
          </a:p>
        </p:txBody>
      </p:sp>
    </p:spTree>
    <p:extLst>
      <p:ext uri="{BB962C8B-B14F-4D97-AF65-F5344CB8AC3E}">
        <p14:creationId xmlns:p14="http://schemas.microsoft.com/office/powerpoint/2010/main" val="297919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3</a:t>
            </a:fld>
            <a:endParaRPr lang="en-US"/>
          </a:p>
        </p:txBody>
      </p:sp>
    </p:spTree>
    <p:extLst>
      <p:ext uri="{BB962C8B-B14F-4D97-AF65-F5344CB8AC3E}">
        <p14:creationId xmlns:p14="http://schemas.microsoft.com/office/powerpoint/2010/main" val="2347560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area for increasing interoperability is the new ISO standard that has been written</a:t>
            </a:r>
          </a:p>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31</a:t>
            </a:fld>
            <a:endParaRPr lang="en-US" dirty="0"/>
          </a:p>
        </p:txBody>
      </p:sp>
    </p:spTree>
    <p:extLst>
      <p:ext uri="{BB962C8B-B14F-4D97-AF65-F5344CB8AC3E}">
        <p14:creationId xmlns:p14="http://schemas.microsoft.com/office/powerpoint/2010/main" val="425880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Our Tipasa and D2D will be able to test the new standard between our 2 systems once we’ve implemented the toolkit in both products.   </a:t>
            </a:r>
          </a:p>
          <a:p>
            <a:r>
              <a:rPr lang="en-US" i="1" dirty="0"/>
              <a:t>We are looking forward to sharing information about what we learn as we test out the new standard later this year</a:t>
            </a:r>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32</a:t>
            </a:fld>
            <a:endParaRPr lang="en-US" dirty="0"/>
          </a:p>
        </p:txBody>
      </p:sp>
    </p:spTree>
    <p:extLst>
      <p:ext uri="{BB962C8B-B14F-4D97-AF65-F5344CB8AC3E}">
        <p14:creationId xmlns:p14="http://schemas.microsoft.com/office/powerpoint/2010/main" val="2845677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B6408-DA0B-7A4C-9FB5-F7CBF260F266}" type="slidenum">
              <a:rPr lang="en-US" smtClean="0"/>
              <a:t>33</a:t>
            </a:fld>
            <a:endParaRPr lang="en-US" dirty="0"/>
          </a:p>
        </p:txBody>
      </p:sp>
    </p:spTree>
    <p:extLst>
      <p:ext uri="{BB962C8B-B14F-4D97-AF65-F5344CB8AC3E}">
        <p14:creationId xmlns:p14="http://schemas.microsoft.com/office/powerpoint/2010/main" val="3737350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OCLC Community Center gives our members the opportunity to connect with your peers, and with the OCLC product teams.</a:t>
            </a:r>
          </a:p>
          <a:p>
            <a:r>
              <a:rPr lang="en-US" dirty="0"/>
              <a:t>As well as a space for submitting enhancement requests</a:t>
            </a:r>
          </a:p>
          <a:p>
            <a:endParaRPr lang="en-US" dirty="0"/>
          </a:p>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35</a:t>
            </a:fld>
            <a:endParaRPr lang="en-US" dirty="0"/>
          </a:p>
        </p:txBody>
      </p:sp>
    </p:spTree>
    <p:extLst>
      <p:ext uri="{BB962C8B-B14F-4D97-AF65-F5344CB8AC3E}">
        <p14:creationId xmlns:p14="http://schemas.microsoft.com/office/powerpoint/2010/main" val="1704445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36</a:t>
            </a:fld>
            <a:endParaRPr lang="en-US"/>
          </a:p>
        </p:txBody>
      </p:sp>
    </p:spTree>
    <p:extLst>
      <p:ext uri="{BB962C8B-B14F-4D97-AF65-F5344CB8AC3E}">
        <p14:creationId xmlns:p14="http://schemas.microsoft.com/office/powerpoint/2010/main" val="981513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B26142-AC99-4254-8C25-65928BE357B8}" type="slidenum">
              <a:rPr lang="en-US" smtClean="0"/>
              <a:t>37</a:t>
            </a:fld>
            <a:endParaRPr lang="en-US" dirty="0"/>
          </a:p>
        </p:txBody>
      </p:sp>
    </p:spTree>
    <p:extLst>
      <p:ext uri="{BB962C8B-B14F-4D97-AF65-F5344CB8AC3E}">
        <p14:creationId xmlns:p14="http://schemas.microsoft.com/office/powerpoint/2010/main" val="3726380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242FB-C156-A14A-9F52-74F252AEF9C7}" type="slidenum">
              <a:rPr lang="en-US" smtClean="0"/>
              <a:t>38</a:t>
            </a:fld>
            <a:endParaRPr lang="en-US" dirty="0"/>
          </a:p>
        </p:txBody>
      </p:sp>
    </p:spTree>
    <p:extLst>
      <p:ext uri="{BB962C8B-B14F-4D97-AF65-F5344CB8AC3E}">
        <p14:creationId xmlns:p14="http://schemas.microsoft.com/office/powerpoint/2010/main" val="2547863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form automatically populates with citation information, so there’s no need to decipher handwriting or to correct the request. Making ILL requests easy saves staff time and helps you deliver the resources your users need.</a:t>
            </a:r>
            <a:endParaRPr lang="en-US" dirty="0"/>
          </a:p>
        </p:txBody>
      </p:sp>
      <p:sp>
        <p:nvSpPr>
          <p:cNvPr id="4" name="Slide Number Placeholder 3"/>
          <p:cNvSpPr>
            <a:spLocks noGrp="1"/>
          </p:cNvSpPr>
          <p:nvPr>
            <p:ph type="sldNum" sz="quarter" idx="10"/>
          </p:nvPr>
        </p:nvSpPr>
        <p:spPr/>
        <p:txBody>
          <a:bodyPr/>
          <a:lstStyle/>
          <a:p>
            <a:fld id="{C1E2F63F-4F53-43AD-BF4E-943A34CC6B7C}" type="slidenum">
              <a:rPr lang="en-US" smtClean="0"/>
              <a:t>40</a:t>
            </a:fld>
            <a:endParaRPr lang="en-US"/>
          </a:p>
        </p:txBody>
      </p:sp>
    </p:spTree>
    <p:extLst>
      <p:ext uri="{BB962C8B-B14F-4D97-AF65-F5344CB8AC3E}">
        <p14:creationId xmlns:p14="http://schemas.microsoft.com/office/powerpoint/2010/main" val="184324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4</a:t>
            </a:fld>
            <a:endParaRPr lang="en-US"/>
          </a:p>
        </p:txBody>
      </p:sp>
    </p:spTree>
    <p:extLst>
      <p:ext uri="{BB962C8B-B14F-4D97-AF65-F5344CB8AC3E}">
        <p14:creationId xmlns:p14="http://schemas.microsoft.com/office/powerpoint/2010/main" val="34939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5</a:t>
            </a:fld>
            <a:endParaRPr lang="en-US"/>
          </a:p>
        </p:txBody>
      </p:sp>
    </p:spTree>
    <p:extLst>
      <p:ext uri="{BB962C8B-B14F-4D97-AF65-F5344CB8AC3E}">
        <p14:creationId xmlns:p14="http://schemas.microsoft.com/office/powerpoint/2010/main" val="224202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6</a:t>
            </a:fld>
            <a:endParaRPr lang="en-US"/>
          </a:p>
        </p:txBody>
      </p:sp>
    </p:spTree>
    <p:extLst>
      <p:ext uri="{BB962C8B-B14F-4D97-AF65-F5344CB8AC3E}">
        <p14:creationId xmlns:p14="http://schemas.microsoft.com/office/powerpoint/2010/main" val="91613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7</a:t>
            </a:fld>
            <a:endParaRPr lang="en-US"/>
          </a:p>
        </p:txBody>
      </p:sp>
    </p:spTree>
    <p:extLst>
      <p:ext uri="{BB962C8B-B14F-4D97-AF65-F5344CB8AC3E}">
        <p14:creationId xmlns:p14="http://schemas.microsoft.com/office/powerpoint/2010/main" val="173065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8</a:t>
            </a:fld>
            <a:endParaRPr lang="en-US"/>
          </a:p>
        </p:txBody>
      </p:sp>
    </p:spTree>
    <p:extLst>
      <p:ext uri="{BB962C8B-B14F-4D97-AF65-F5344CB8AC3E}">
        <p14:creationId xmlns:p14="http://schemas.microsoft.com/office/powerpoint/2010/main" val="740943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B6408-DA0B-7A4C-9FB5-F7CBF260F266}" type="slidenum">
              <a:rPr lang="en-US" smtClean="0"/>
              <a:t>9</a:t>
            </a:fld>
            <a:endParaRPr lang="en-US"/>
          </a:p>
        </p:txBody>
      </p:sp>
    </p:spTree>
    <p:extLst>
      <p:ext uri="{BB962C8B-B14F-4D97-AF65-F5344CB8AC3E}">
        <p14:creationId xmlns:p14="http://schemas.microsoft.com/office/powerpoint/2010/main" val="1812576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5169C-53B8-4E4F-B48A-54918AFB4EBE}"/>
              </a:ext>
            </a:extLst>
          </p:cNvPr>
          <p:cNvSpPr>
            <a:spLocks noGrp="1"/>
          </p:cNvSpPr>
          <p:nvPr>
            <p:ph type="dt" sz="half" idx="10"/>
          </p:nvPr>
        </p:nvSpPr>
        <p:spPr/>
        <p:txBody>
          <a:bodyPr/>
          <a:lstStyle/>
          <a:p>
            <a:fld id="{05CE408F-8D06-4FEC-B8D9-FDA596C73274}" type="datetimeFigureOut">
              <a:rPr lang="en-US" smtClean="0"/>
              <a:t>6/5/2019</a:t>
            </a:fld>
            <a:endParaRPr lang="en-US"/>
          </a:p>
        </p:txBody>
      </p:sp>
      <p:sp>
        <p:nvSpPr>
          <p:cNvPr id="3" name="Footer Placeholder 2">
            <a:extLst>
              <a:ext uri="{FF2B5EF4-FFF2-40B4-BE49-F238E27FC236}">
                <a16:creationId xmlns:a16="http://schemas.microsoft.com/office/drawing/2014/main" id="{8363657C-68A4-4BC7-AEF2-4C527134A3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D31145-24F8-4709-A5FD-A44B5780CDD5}"/>
              </a:ext>
            </a:extLst>
          </p:cNvPr>
          <p:cNvSpPr>
            <a:spLocks noGrp="1"/>
          </p:cNvSpPr>
          <p:nvPr>
            <p:ph type="sldNum" sz="quarter" idx="12"/>
          </p:nvPr>
        </p:nvSpPr>
        <p:spPr/>
        <p:txBody>
          <a:bodyPr/>
          <a:lstStyle/>
          <a:p>
            <a:fld id="{07303EA5-AD1B-4E45-AF8F-C2B9D8260DE1}" type="slidenum">
              <a:rPr lang="en-US" smtClean="0"/>
              <a:t>‹#›</a:t>
            </a:fld>
            <a:endParaRPr lang="en-US"/>
          </a:p>
        </p:txBody>
      </p:sp>
    </p:spTree>
    <p:extLst>
      <p:ext uri="{BB962C8B-B14F-4D97-AF65-F5344CB8AC3E}">
        <p14:creationId xmlns:p14="http://schemas.microsoft.com/office/powerpoint/2010/main" val="210822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78360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73381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18184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7550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215424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73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003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09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017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52273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6599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749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1.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mailto:melvynt@oclc.org"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omments" Target="../comments/comment1.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 y="1329876"/>
            <a:ext cx="1982594" cy="569387"/>
          </a:xfrm>
        </p:spPr>
        <p:txBody>
          <a:bodyPr/>
          <a:lstStyle/>
          <a:p>
            <a:r>
              <a:rPr lang="en-US" dirty="0"/>
              <a:t>June 7, 2019 </a:t>
            </a:r>
          </a:p>
        </p:txBody>
      </p:sp>
      <p:sp>
        <p:nvSpPr>
          <p:cNvPr id="3" name="Text Placeholder 2"/>
          <p:cNvSpPr>
            <a:spLocks noGrp="1"/>
          </p:cNvSpPr>
          <p:nvPr>
            <p:ph type="body" sz="quarter" idx="16"/>
          </p:nvPr>
        </p:nvSpPr>
        <p:spPr/>
        <p:txBody>
          <a:bodyPr>
            <a:normAutofit/>
          </a:bodyPr>
          <a:lstStyle/>
          <a:p>
            <a:r>
              <a:rPr lang="en-US" dirty="0"/>
              <a:t>OCLC Update</a:t>
            </a:r>
          </a:p>
        </p:txBody>
      </p:sp>
      <p:sp>
        <p:nvSpPr>
          <p:cNvPr id="6" name="Text Placeholder 5">
            <a:extLst>
              <a:ext uri="{FF2B5EF4-FFF2-40B4-BE49-F238E27FC236}">
                <a16:creationId xmlns:a16="http://schemas.microsoft.com/office/drawing/2014/main" id="{5B953E91-8046-4A87-B248-60722ACAE500}"/>
              </a:ext>
            </a:extLst>
          </p:cNvPr>
          <p:cNvSpPr>
            <a:spLocks noGrp="1"/>
          </p:cNvSpPr>
          <p:nvPr>
            <p:ph type="body" sz="quarter" idx="17"/>
          </p:nvPr>
        </p:nvSpPr>
        <p:spPr>
          <a:xfrm>
            <a:off x="728694" y="3206972"/>
            <a:ext cx="1626599" cy="400110"/>
          </a:xfrm>
        </p:spPr>
        <p:txBody>
          <a:bodyPr/>
          <a:lstStyle/>
          <a:p>
            <a:r>
              <a:rPr lang="en-US" dirty="0"/>
              <a:t>Tony Melvyn</a:t>
            </a:r>
          </a:p>
        </p:txBody>
      </p:sp>
      <p:sp>
        <p:nvSpPr>
          <p:cNvPr id="7" name="Text Placeholder 6">
            <a:extLst>
              <a:ext uri="{FF2B5EF4-FFF2-40B4-BE49-F238E27FC236}">
                <a16:creationId xmlns:a16="http://schemas.microsoft.com/office/drawing/2014/main" id="{70CDA7E1-E32B-40CE-9F7B-07587FF2CFBD}"/>
              </a:ext>
            </a:extLst>
          </p:cNvPr>
          <p:cNvSpPr>
            <a:spLocks noGrp="1"/>
          </p:cNvSpPr>
          <p:nvPr>
            <p:ph type="body" sz="quarter" idx="18"/>
          </p:nvPr>
        </p:nvSpPr>
        <p:spPr>
          <a:xfrm>
            <a:off x="728695" y="3613838"/>
            <a:ext cx="3748783" cy="307777"/>
          </a:xfrm>
        </p:spPr>
        <p:txBody>
          <a:bodyPr/>
          <a:lstStyle/>
          <a:p>
            <a:r>
              <a:rPr lang="en-US" dirty="0"/>
              <a:t>Product Manager, Resource Sharing</a:t>
            </a:r>
          </a:p>
        </p:txBody>
      </p:sp>
    </p:spTree>
    <p:extLst>
      <p:ext uri="{BB962C8B-B14F-4D97-AF65-F5344CB8AC3E}">
        <p14:creationId xmlns:p14="http://schemas.microsoft.com/office/powerpoint/2010/main" val="4980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7E4C5-A40D-4EC7-A411-E23627A798E0}"/>
              </a:ext>
            </a:extLst>
          </p:cNvPr>
          <p:cNvPicPr>
            <a:picLocks noChangeAspect="1"/>
          </p:cNvPicPr>
          <p:nvPr/>
        </p:nvPicPr>
        <p:blipFill>
          <a:blip r:embed="rId3"/>
          <a:stretch>
            <a:fillRect/>
          </a:stretch>
        </p:blipFill>
        <p:spPr>
          <a:xfrm>
            <a:off x="280035" y="237048"/>
            <a:ext cx="8583930" cy="4383405"/>
          </a:xfrm>
          <a:prstGeom prst="rect">
            <a:avLst/>
          </a:prstGeom>
        </p:spPr>
      </p:pic>
    </p:spTree>
    <p:extLst>
      <p:ext uri="{BB962C8B-B14F-4D97-AF65-F5344CB8AC3E}">
        <p14:creationId xmlns:p14="http://schemas.microsoft.com/office/powerpoint/2010/main" val="7863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74550-F69B-4A3B-AA48-053C3CE1C98D}"/>
              </a:ext>
            </a:extLst>
          </p:cNvPr>
          <p:cNvSpPr>
            <a:spLocks noGrp="1"/>
          </p:cNvSpPr>
          <p:nvPr>
            <p:ph type="body" sz="quarter" idx="13"/>
          </p:nvPr>
        </p:nvSpPr>
        <p:spPr/>
        <p:txBody>
          <a:bodyPr/>
          <a:lstStyle/>
          <a:p>
            <a:r>
              <a:rPr lang="en-US" dirty="0"/>
              <a:t>New Purchase tab</a:t>
            </a:r>
          </a:p>
        </p:txBody>
      </p:sp>
      <p:pic>
        <p:nvPicPr>
          <p:cNvPr id="1026" name="Picture 2" descr="clipboard_ecde0857af0f544d617683b1073947552.png">
            <a:extLst>
              <a:ext uri="{FF2B5EF4-FFF2-40B4-BE49-F238E27FC236}">
                <a16:creationId xmlns:a16="http://schemas.microsoft.com/office/drawing/2014/main" id="{E63713CD-BC4C-402A-8F46-A6F939F24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69" y="919734"/>
            <a:ext cx="669036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ipboard_e2d617cd56db03b84a0e33e00fdfdb538.png">
            <a:extLst>
              <a:ext uri="{FF2B5EF4-FFF2-40B4-BE49-F238E27FC236}">
                <a16:creationId xmlns:a16="http://schemas.microsoft.com/office/drawing/2014/main" id="{F2BA3E75-9ADF-4309-950C-D396552E0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937" y="2843213"/>
            <a:ext cx="7294245" cy="175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9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4C599-DB63-4986-B6E6-D6823719D1BE}"/>
              </a:ext>
            </a:extLst>
          </p:cNvPr>
          <p:cNvSpPr>
            <a:spLocks noGrp="1"/>
          </p:cNvSpPr>
          <p:nvPr>
            <p:ph type="body" sz="quarter" idx="13"/>
          </p:nvPr>
        </p:nvSpPr>
        <p:spPr/>
        <p:txBody>
          <a:bodyPr/>
          <a:lstStyle/>
          <a:p>
            <a:r>
              <a:rPr lang="en-US" dirty="0"/>
              <a:t>Improved printouts</a:t>
            </a:r>
          </a:p>
        </p:txBody>
      </p:sp>
      <p:pic>
        <p:nvPicPr>
          <p:cNvPr id="8194" name="Picture 2" descr="clipboard_e5477710d72b0319d656ffce982080bcb.png">
            <a:extLst>
              <a:ext uri="{FF2B5EF4-FFF2-40B4-BE49-F238E27FC236}">
                <a16:creationId xmlns:a16="http://schemas.microsoft.com/office/drawing/2014/main" id="{7D235A17-EAA8-4AE2-AFF8-517429ADD0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8" t="2035" r="1093" b="846"/>
          <a:stretch/>
        </p:blipFill>
        <p:spPr bwMode="auto">
          <a:xfrm>
            <a:off x="340786" y="1101746"/>
            <a:ext cx="4061352" cy="3352412"/>
          </a:xfrm>
          <a:prstGeom prst="rect">
            <a:avLst/>
          </a:prstGeom>
          <a:noFill/>
          <a:ln w="15875">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descr="bookstrap.png">
            <a:extLst>
              <a:ext uri="{FF2B5EF4-FFF2-40B4-BE49-F238E27FC236}">
                <a16:creationId xmlns:a16="http://schemas.microsoft.com/office/drawing/2014/main" id="{CBD6835E-1435-47A5-A1FD-994EC662EE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9" r="3897"/>
          <a:stretch/>
        </p:blipFill>
        <p:spPr bwMode="auto">
          <a:xfrm>
            <a:off x="2682240" y="1259746"/>
            <a:ext cx="3756660" cy="31904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clipboard_eb87eae11be974ba13981751c604673ce.png">
            <a:extLst>
              <a:ext uri="{FF2B5EF4-FFF2-40B4-BE49-F238E27FC236}">
                <a16:creationId xmlns:a16="http://schemas.microsoft.com/office/drawing/2014/main" id="{2C5852FB-914E-48B1-8CEF-3ED234AD83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57" b="1652"/>
          <a:stretch/>
        </p:blipFill>
        <p:spPr bwMode="auto">
          <a:xfrm>
            <a:off x="4803159" y="1101270"/>
            <a:ext cx="4000055" cy="33489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5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5BC32-486D-4362-B27D-D675571214F1}"/>
              </a:ext>
            </a:extLst>
          </p:cNvPr>
          <p:cNvSpPr>
            <a:spLocks noGrp="1"/>
          </p:cNvSpPr>
          <p:nvPr>
            <p:ph type="body" sz="quarter" idx="13"/>
          </p:nvPr>
        </p:nvSpPr>
        <p:spPr/>
        <p:txBody>
          <a:bodyPr/>
          <a:lstStyle/>
          <a:p>
            <a:r>
              <a:rPr lang="en-US" dirty="0"/>
              <a:t>Staff Notes</a:t>
            </a:r>
          </a:p>
        </p:txBody>
      </p:sp>
      <p:pic>
        <p:nvPicPr>
          <p:cNvPr id="2050" name="Picture 2" descr="clipboard_e3dae1b4f7c386b97762988912e193a18.png">
            <a:extLst>
              <a:ext uri="{FF2B5EF4-FFF2-40B4-BE49-F238E27FC236}">
                <a16:creationId xmlns:a16="http://schemas.microsoft.com/office/drawing/2014/main" id="{397BC521-7C7E-4F32-AD2D-47DC84DBA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6" t="2110" r="1270" b="1889"/>
          <a:stretch/>
        </p:blipFill>
        <p:spPr bwMode="auto">
          <a:xfrm>
            <a:off x="731520" y="1318260"/>
            <a:ext cx="7620000" cy="2743200"/>
          </a:xfrm>
          <a:prstGeom prst="rect">
            <a:avLst/>
          </a:prstGeom>
          <a:noFill/>
          <a:ln w="12700">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B1ABFE-665B-4625-BC9C-AA222B96761D}"/>
              </a:ext>
            </a:extLst>
          </p:cNvPr>
          <p:cNvSpPr>
            <a:spLocks noGrp="1"/>
          </p:cNvSpPr>
          <p:nvPr>
            <p:ph type="body" sz="quarter" idx="13"/>
          </p:nvPr>
        </p:nvSpPr>
        <p:spPr>
          <a:xfrm>
            <a:off x="340785" y="343304"/>
            <a:ext cx="8712599" cy="686442"/>
          </a:xfrm>
        </p:spPr>
        <p:txBody>
          <a:bodyPr/>
          <a:lstStyle/>
          <a:p>
            <a:r>
              <a:rPr lang="en-US" dirty="0"/>
              <a:t>Unfilled requests</a:t>
            </a:r>
          </a:p>
        </p:txBody>
      </p:sp>
      <p:pic>
        <p:nvPicPr>
          <p:cNvPr id="3074" name="Picture 2" descr="clipboard_e89618b317538a2f25003d28509bf2e78.png">
            <a:extLst>
              <a:ext uri="{FF2B5EF4-FFF2-40B4-BE49-F238E27FC236}">
                <a16:creationId xmlns:a16="http://schemas.microsoft.com/office/drawing/2014/main" id="{D2639C2A-2E56-4C45-9653-E109FF393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458" y="1142781"/>
            <a:ext cx="3327083" cy="32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1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79D741-76CD-47AD-95AE-02649197993C}"/>
              </a:ext>
            </a:extLst>
          </p:cNvPr>
          <p:cNvSpPr>
            <a:spLocks noGrp="1"/>
          </p:cNvSpPr>
          <p:nvPr>
            <p:ph type="body" sz="quarter" idx="13"/>
          </p:nvPr>
        </p:nvSpPr>
        <p:spPr/>
        <p:txBody>
          <a:bodyPr/>
          <a:lstStyle/>
          <a:p>
            <a:r>
              <a:rPr lang="en-US" dirty="0"/>
              <a:t>Patron Summary</a:t>
            </a:r>
          </a:p>
        </p:txBody>
      </p:sp>
      <p:pic>
        <p:nvPicPr>
          <p:cNvPr id="6" name="Picture 5">
            <a:extLst>
              <a:ext uri="{FF2B5EF4-FFF2-40B4-BE49-F238E27FC236}">
                <a16:creationId xmlns:a16="http://schemas.microsoft.com/office/drawing/2014/main" id="{E542CFDC-A46C-43F3-B5BB-E6B11252A136}"/>
              </a:ext>
            </a:extLst>
          </p:cNvPr>
          <p:cNvPicPr>
            <a:picLocks noChangeAspect="1"/>
          </p:cNvPicPr>
          <p:nvPr/>
        </p:nvPicPr>
        <p:blipFill rotWithShape="1">
          <a:blip r:embed="rId3"/>
          <a:srcRect l="2446"/>
          <a:stretch/>
        </p:blipFill>
        <p:spPr>
          <a:xfrm>
            <a:off x="2006216" y="1308736"/>
            <a:ext cx="5108288" cy="2900363"/>
          </a:xfrm>
          <a:prstGeom prst="rect">
            <a:avLst/>
          </a:prstGeom>
          <a:ln w="9525">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346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59DEF-4135-4ED7-B908-A4A4A39E7480}"/>
              </a:ext>
            </a:extLst>
          </p:cNvPr>
          <p:cNvSpPr>
            <a:spLocks noGrp="1"/>
          </p:cNvSpPr>
          <p:nvPr>
            <p:ph type="body" sz="quarter" idx="13"/>
          </p:nvPr>
        </p:nvSpPr>
        <p:spPr>
          <a:xfrm>
            <a:off x="340786" y="343304"/>
            <a:ext cx="8439148" cy="686442"/>
          </a:xfrm>
        </p:spPr>
        <p:txBody>
          <a:bodyPr/>
          <a:lstStyle/>
          <a:p>
            <a:r>
              <a:rPr lang="en-US" dirty="0"/>
              <a:t>Patron data for closed requests </a:t>
            </a:r>
          </a:p>
          <a:p>
            <a:endParaRPr lang="en-US" dirty="0"/>
          </a:p>
        </p:txBody>
      </p:sp>
      <p:pic>
        <p:nvPicPr>
          <p:cNvPr id="4" name="Picture 3">
            <a:extLst>
              <a:ext uri="{FF2B5EF4-FFF2-40B4-BE49-F238E27FC236}">
                <a16:creationId xmlns:a16="http://schemas.microsoft.com/office/drawing/2014/main" id="{779BC95B-7702-4328-99FE-B155C13FE0C2}"/>
              </a:ext>
            </a:extLst>
          </p:cNvPr>
          <p:cNvPicPr>
            <a:picLocks noChangeAspect="1"/>
          </p:cNvPicPr>
          <p:nvPr/>
        </p:nvPicPr>
        <p:blipFill rotWithShape="1">
          <a:blip r:embed="rId3"/>
          <a:srcRect l="8270" t="20248" r="64072" b="52409"/>
          <a:stretch/>
        </p:blipFill>
        <p:spPr>
          <a:xfrm>
            <a:off x="1173592" y="1375788"/>
            <a:ext cx="6796815" cy="281277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55CC419E-0006-4C17-B9BC-C3FE72E48DB9}"/>
              </a:ext>
            </a:extLst>
          </p:cNvPr>
          <p:cNvSpPr/>
          <p:nvPr/>
        </p:nvSpPr>
        <p:spPr>
          <a:xfrm>
            <a:off x="1474236" y="3044684"/>
            <a:ext cx="1401835" cy="439171"/>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849197F6-8933-4F0B-9F80-0452C853A7AE}"/>
              </a:ext>
            </a:extLst>
          </p:cNvPr>
          <p:cNvCxnSpPr/>
          <p:nvPr/>
        </p:nvCxnSpPr>
        <p:spPr>
          <a:xfrm flipH="1">
            <a:off x="6484776" y="1814326"/>
            <a:ext cx="802432" cy="33187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92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D01BDF-DB77-E345-9D7A-084B3370F12D}"/>
              </a:ext>
            </a:extLst>
          </p:cNvPr>
          <p:cNvSpPr/>
          <p:nvPr/>
        </p:nvSpPr>
        <p:spPr>
          <a:xfrm>
            <a:off x="3267221" y="-3277"/>
            <a:ext cx="5876779" cy="92529"/>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4F6A402-A15C-7D4D-8CEA-F4C682F23AC0}"/>
              </a:ext>
            </a:extLst>
          </p:cNvPr>
          <p:cNvSpPr/>
          <p:nvPr/>
        </p:nvSpPr>
        <p:spPr>
          <a:xfrm>
            <a:off x="2208725" y="-3277"/>
            <a:ext cx="1058496" cy="92529"/>
          </a:xfrm>
          <a:prstGeom prst="rect">
            <a:avLst/>
          </a:prstGeom>
          <a:solidFill>
            <a:srgbClr val="3DB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442B168-18D2-B546-8851-D6D453E9AD2E}"/>
              </a:ext>
            </a:extLst>
          </p:cNvPr>
          <p:cNvSpPr/>
          <p:nvPr/>
        </p:nvSpPr>
        <p:spPr>
          <a:xfrm>
            <a:off x="0" y="-3277"/>
            <a:ext cx="2208725" cy="92529"/>
          </a:xfrm>
          <a:prstGeom prst="rect">
            <a:avLst/>
          </a:prstGeom>
          <a:solidFill>
            <a:srgbClr val="02AF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4BB4DCF-13E3-B54F-A9E0-51616C110F33}"/>
              </a:ext>
            </a:extLst>
          </p:cNvPr>
          <p:cNvSpPr txBox="1"/>
          <p:nvPr/>
        </p:nvSpPr>
        <p:spPr>
          <a:xfrm>
            <a:off x="2154546" y="3383762"/>
            <a:ext cx="4834908" cy="830998"/>
          </a:xfrm>
          <a:prstGeom prst="rect">
            <a:avLst/>
          </a:prstGeom>
          <a:noFill/>
        </p:spPr>
        <p:txBody>
          <a:bodyPr wrap="square" rtlCol="0">
            <a:spAutoFit/>
          </a:bodyPr>
          <a:lstStyle/>
          <a:p>
            <a:pPr algn="ctr"/>
            <a:r>
              <a:rPr lang="en-US" sz="4800" b="1" dirty="0">
                <a:solidFill>
                  <a:schemeClr val="accent6"/>
                </a:solidFill>
              </a:rPr>
              <a:t>Interoperability</a:t>
            </a:r>
          </a:p>
        </p:txBody>
      </p:sp>
      <p:pic>
        <p:nvPicPr>
          <p:cNvPr id="13" name="Graphic 12">
            <a:extLst>
              <a:ext uri="{FF2B5EF4-FFF2-40B4-BE49-F238E27FC236}">
                <a16:creationId xmlns:a16="http://schemas.microsoft.com/office/drawing/2014/main" id="{8A1C1430-4124-EA46-8FD2-ABA85CD162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50415" y="709602"/>
            <a:ext cx="2443173" cy="2443175"/>
          </a:xfrm>
          <a:prstGeom prst="rect">
            <a:avLst/>
          </a:prstGeom>
        </p:spPr>
      </p:pic>
    </p:spTree>
    <p:extLst>
      <p:ext uri="{BB962C8B-B14F-4D97-AF65-F5344CB8AC3E}">
        <p14:creationId xmlns:p14="http://schemas.microsoft.com/office/powerpoint/2010/main" val="330705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A9E5B-CE89-4BE0-B138-D339EA1FE2F0}"/>
              </a:ext>
            </a:extLst>
          </p:cNvPr>
          <p:cNvSpPr>
            <a:spLocks noGrp="1"/>
          </p:cNvSpPr>
          <p:nvPr>
            <p:ph type="body" sz="quarter" idx="12"/>
          </p:nvPr>
        </p:nvSpPr>
        <p:spPr/>
        <p:txBody>
          <a:bodyPr/>
          <a:lstStyle/>
          <a:p>
            <a:r>
              <a:rPr lang="en-US" sz="2000" dirty="0"/>
              <a:t>Integrations for handling workflows that touch </a:t>
            </a:r>
            <a:br>
              <a:rPr lang="en-US" sz="2000" dirty="0"/>
            </a:br>
            <a:r>
              <a:rPr lang="en-US" sz="2000" dirty="0"/>
              <a:t>multiple systems</a:t>
            </a:r>
          </a:p>
          <a:p>
            <a:r>
              <a:rPr lang="en-US" sz="2000" dirty="0"/>
              <a:t>Recent integrations: </a:t>
            </a:r>
            <a:br>
              <a:rPr lang="en-US" dirty="0"/>
            </a:br>
            <a:r>
              <a:rPr lang="en-US" sz="2000" b="1" dirty="0"/>
              <a:t>WS ILL: </a:t>
            </a:r>
            <a:r>
              <a:rPr lang="en-US" sz="2000" dirty="0"/>
              <a:t>Google links</a:t>
            </a:r>
            <a:br>
              <a:rPr lang="en-US" sz="2000" dirty="0"/>
            </a:br>
            <a:r>
              <a:rPr lang="en-US" sz="2000" b="1" dirty="0"/>
              <a:t>Tipasa: </a:t>
            </a:r>
          </a:p>
          <a:p>
            <a:pPr lvl="1"/>
            <a:r>
              <a:rPr lang="en-US" sz="2000" dirty="0" err="1"/>
              <a:t>RapidILL</a:t>
            </a:r>
            <a:endParaRPr lang="en-US" sz="2000" dirty="0"/>
          </a:p>
          <a:p>
            <a:pPr lvl="1"/>
            <a:r>
              <a:rPr lang="en-US" sz="2000" dirty="0"/>
              <a:t>BSCAN/</a:t>
            </a:r>
            <a:r>
              <a:rPr lang="en-US" sz="2000" dirty="0" err="1"/>
              <a:t>Scannx</a:t>
            </a:r>
            <a:endParaRPr lang="en-US" sz="2000" dirty="0"/>
          </a:p>
          <a:p>
            <a:pPr lvl="1"/>
            <a:r>
              <a:rPr lang="en-US" sz="2000" dirty="0"/>
              <a:t>Reprints Desk</a:t>
            </a:r>
          </a:p>
          <a:p>
            <a:pPr lvl="1"/>
            <a:r>
              <a:rPr lang="en-US" sz="2000" dirty="0"/>
              <a:t>Local holdings and availability (WMS, Alma, Sierra)</a:t>
            </a:r>
          </a:p>
          <a:p>
            <a:pPr lvl="1"/>
            <a:r>
              <a:rPr lang="en-US" sz="2000" dirty="0"/>
              <a:t>NCIP (WMS and Alma)</a:t>
            </a:r>
          </a:p>
          <a:p>
            <a:pPr marL="0" indent="0">
              <a:buNone/>
            </a:pPr>
            <a:endParaRPr lang="en-US" dirty="0"/>
          </a:p>
        </p:txBody>
      </p:sp>
      <p:sp>
        <p:nvSpPr>
          <p:cNvPr id="4" name="Text Placeholder 3">
            <a:extLst>
              <a:ext uri="{FF2B5EF4-FFF2-40B4-BE49-F238E27FC236}">
                <a16:creationId xmlns:a16="http://schemas.microsoft.com/office/drawing/2014/main" id="{2F17B21C-2CFD-4865-875E-347E45AC6A2A}"/>
              </a:ext>
            </a:extLst>
          </p:cNvPr>
          <p:cNvSpPr>
            <a:spLocks noGrp="1"/>
          </p:cNvSpPr>
          <p:nvPr>
            <p:ph type="body" sz="quarter" idx="13"/>
          </p:nvPr>
        </p:nvSpPr>
        <p:spPr/>
        <p:txBody>
          <a:bodyPr/>
          <a:lstStyle/>
          <a:p>
            <a:r>
              <a:rPr lang="en-US" dirty="0"/>
              <a:t>Integrations key for interoperability</a:t>
            </a:r>
          </a:p>
        </p:txBody>
      </p:sp>
    </p:spTree>
    <p:extLst>
      <p:ext uri="{BB962C8B-B14F-4D97-AF65-F5344CB8AC3E}">
        <p14:creationId xmlns:p14="http://schemas.microsoft.com/office/powerpoint/2010/main" val="12988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79D741-76CD-47AD-95AE-02649197993C}"/>
              </a:ext>
            </a:extLst>
          </p:cNvPr>
          <p:cNvSpPr>
            <a:spLocks noGrp="1"/>
          </p:cNvSpPr>
          <p:nvPr>
            <p:ph type="body" sz="quarter" idx="13"/>
          </p:nvPr>
        </p:nvSpPr>
        <p:spPr>
          <a:xfrm>
            <a:off x="340786" y="343304"/>
            <a:ext cx="8439148" cy="686442"/>
          </a:xfrm>
        </p:spPr>
        <p:txBody>
          <a:bodyPr/>
          <a:lstStyle/>
          <a:p>
            <a:r>
              <a:rPr lang="en-US" dirty="0"/>
              <a:t>Deliver Reprints Desk articles via Article Exchange (Tipasa)</a:t>
            </a:r>
          </a:p>
        </p:txBody>
      </p:sp>
      <p:pic>
        <p:nvPicPr>
          <p:cNvPr id="2" name="Picture 1">
            <a:extLst>
              <a:ext uri="{FF2B5EF4-FFF2-40B4-BE49-F238E27FC236}">
                <a16:creationId xmlns:a16="http://schemas.microsoft.com/office/drawing/2014/main" id="{733052EF-0FD0-490B-9365-D72D1083D8E2}"/>
              </a:ext>
            </a:extLst>
          </p:cNvPr>
          <p:cNvPicPr>
            <a:picLocks noChangeAspect="1"/>
          </p:cNvPicPr>
          <p:nvPr/>
        </p:nvPicPr>
        <p:blipFill>
          <a:blip r:embed="rId3"/>
          <a:stretch>
            <a:fillRect/>
          </a:stretch>
        </p:blipFill>
        <p:spPr>
          <a:xfrm>
            <a:off x="211455" y="1626753"/>
            <a:ext cx="8721090" cy="2948940"/>
          </a:xfrm>
          <a:prstGeom prst="rect">
            <a:avLst/>
          </a:prstGeom>
        </p:spPr>
      </p:pic>
    </p:spTree>
    <p:extLst>
      <p:ext uri="{BB962C8B-B14F-4D97-AF65-F5344CB8AC3E}">
        <p14:creationId xmlns:p14="http://schemas.microsoft.com/office/powerpoint/2010/main" val="6690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794010-CDCB-4C88-8D5F-CCD06A1ED0A4}"/>
              </a:ext>
            </a:extLst>
          </p:cNvPr>
          <p:cNvSpPr>
            <a:spLocks noGrp="1"/>
          </p:cNvSpPr>
          <p:nvPr>
            <p:ph type="body" sz="quarter" idx="12"/>
          </p:nvPr>
        </p:nvSpPr>
        <p:spPr/>
        <p:txBody>
          <a:bodyPr/>
          <a:lstStyle/>
          <a:p>
            <a:endParaRPr lang="en-US" dirty="0"/>
          </a:p>
          <a:p>
            <a:r>
              <a:rPr lang="en-US" dirty="0"/>
              <a:t>Facts and Stats</a:t>
            </a:r>
          </a:p>
          <a:p>
            <a:r>
              <a:rPr lang="en-US" dirty="0"/>
              <a:t>The Tops</a:t>
            </a:r>
          </a:p>
          <a:p>
            <a:r>
              <a:rPr lang="en-US" dirty="0"/>
              <a:t>Recent enhancements</a:t>
            </a:r>
          </a:p>
          <a:p>
            <a:r>
              <a:rPr lang="en-US" dirty="0"/>
              <a:t>Looking ahead</a:t>
            </a:r>
          </a:p>
          <a:p>
            <a:r>
              <a:rPr lang="en-US" dirty="0"/>
              <a:t>You the Community</a:t>
            </a:r>
          </a:p>
          <a:p>
            <a:r>
              <a:rPr lang="en-US" dirty="0"/>
              <a:t>Questions</a:t>
            </a:r>
          </a:p>
          <a:p>
            <a:pPr lvl="1"/>
            <a:endParaRPr lang="en-US" dirty="0"/>
          </a:p>
        </p:txBody>
      </p:sp>
      <p:sp>
        <p:nvSpPr>
          <p:cNvPr id="3" name="Text Placeholder 2">
            <a:extLst>
              <a:ext uri="{FF2B5EF4-FFF2-40B4-BE49-F238E27FC236}">
                <a16:creationId xmlns:a16="http://schemas.microsoft.com/office/drawing/2014/main" id="{D6E1BF4B-B59A-47F9-B9CA-BC3DC6FD6036}"/>
              </a:ext>
            </a:extLst>
          </p:cNvPr>
          <p:cNvSpPr>
            <a:spLocks noGrp="1"/>
          </p:cNvSpPr>
          <p:nvPr>
            <p:ph type="body" sz="quarter" idx="13"/>
          </p:nvPr>
        </p:nvSpPr>
        <p:spPr/>
        <p:txBody>
          <a:bodyPr/>
          <a:lstStyle/>
          <a:p>
            <a:r>
              <a:rPr lang="en-US" dirty="0"/>
              <a:t>Topics for today</a:t>
            </a:r>
          </a:p>
        </p:txBody>
      </p:sp>
      <p:pic>
        <p:nvPicPr>
          <p:cNvPr id="3076" name="Picture 4" descr="online survey icon">
            <a:extLst>
              <a:ext uri="{FF2B5EF4-FFF2-40B4-BE49-F238E27FC236}">
                <a16:creationId xmlns:a16="http://schemas.microsoft.com/office/drawing/2014/main" id="{ACB00A3E-2912-498E-A508-07C85BB0E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838" y="89698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79D741-76CD-47AD-95AE-02649197993C}"/>
              </a:ext>
            </a:extLst>
          </p:cNvPr>
          <p:cNvSpPr>
            <a:spLocks noGrp="1"/>
          </p:cNvSpPr>
          <p:nvPr>
            <p:ph type="body" sz="quarter" idx="13"/>
          </p:nvPr>
        </p:nvSpPr>
        <p:spPr/>
        <p:txBody>
          <a:bodyPr/>
          <a:lstStyle/>
          <a:p>
            <a:r>
              <a:rPr lang="en-US" sz="3200" dirty="0"/>
              <a:t>Local holdings and availability (Tipasa)</a:t>
            </a:r>
          </a:p>
        </p:txBody>
      </p:sp>
      <p:pic>
        <p:nvPicPr>
          <p:cNvPr id="6" name="Picture 5">
            <a:extLst>
              <a:ext uri="{FF2B5EF4-FFF2-40B4-BE49-F238E27FC236}">
                <a16:creationId xmlns:a16="http://schemas.microsoft.com/office/drawing/2014/main" id="{A3724D96-B659-4F59-AF7D-947F6B14EBA9}"/>
              </a:ext>
            </a:extLst>
          </p:cNvPr>
          <p:cNvPicPr>
            <a:picLocks noChangeAspect="1"/>
          </p:cNvPicPr>
          <p:nvPr/>
        </p:nvPicPr>
        <p:blipFill>
          <a:blip r:embed="rId3"/>
          <a:stretch>
            <a:fillRect/>
          </a:stretch>
        </p:blipFill>
        <p:spPr>
          <a:xfrm>
            <a:off x="531971" y="1293552"/>
            <a:ext cx="8080058" cy="297132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C00F3CC5-7334-47D6-97C5-C53B71D6179C}"/>
              </a:ext>
            </a:extLst>
          </p:cNvPr>
          <p:cNvSpPr/>
          <p:nvPr/>
        </p:nvSpPr>
        <p:spPr>
          <a:xfrm>
            <a:off x="4752753" y="1562986"/>
            <a:ext cx="3646968" cy="17437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7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6">
            <a:extLst>
              <a:ext uri="{FF2B5EF4-FFF2-40B4-BE49-F238E27FC236}">
                <a16:creationId xmlns:a16="http://schemas.microsoft.com/office/drawing/2014/main" id="{663E29C0-4A50-A94E-9639-BFC087323F72}"/>
              </a:ext>
            </a:extLst>
          </p:cNvPr>
          <p:cNvSpPr/>
          <p:nvPr/>
        </p:nvSpPr>
        <p:spPr>
          <a:xfrm>
            <a:off x="3054534" y="2957770"/>
            <a:ext cx="946484" cy="14395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Arrow: Right 28">
            <a:extLst>
              <a:ext uri="{FF2B5EF4-FFF2-40B4-BE49-F238E27FC236}">
                <a16:creationId xmlns:a16="http://schemas.microsoft.com/office/drawing/2014/main" id="{3CDF200E-BFF9-E743-B0DA-B485F43848FA}"/>
              </a:ext>
            </a:extLst>
          </p:cNvPr>
          <p:cNvSpPr/>
          <p:nvPr/>
        </p:nvSpPr>
        <p:spPr>
          <a:xfrm>
            <a:off x="3054534" y="2113268"/>
            <a:ext cx="946484" cy="14395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Arrow: Right 41">
            <a:extLst>
              <a:ext uri="{FF2B5EF4-FFF2-40B4-BE49-F238E27FC236}">
                <a16:creationId xmlns:a16="http://schemas.microsoft.com/office/drawing/2014/main" id="{B4966C0D-04C4-5045-B723-9A64D02088E4}"/>
              </a:ext>
            </a:extLst>
          </p:cNvPr>
          <p:cNvSpPr/>
          <p:nvPr/>
        </p:nvSpPr>
        <p:spPr>
          <a:xfrm>
            <a:off x="3054534" y="4074789"/>
            <a:ext cx="946484" cy="14395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972D37D-E700-274A-B602-8C450505A4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778" y="1175400"/>
            <a:ext cx="1651620" cy="586348"/>
          </a:xfrm>
          <a:prstGeom prst="rect">
            <a:avLst/>
          </a:prstGeom>
        </p:spPr>
      </p:pic>
      <p:sp>
        <p:nvSpPr>
          <p:cNvPr id="23" name="TextBox 22">
            <a:extLst>
              <a:ext uri="{FF2B5EF4-FFF2-40B4-BE49-F238E27FC236}">
                <a16:creationId xmlns:a16="http://schemas.microsoft.com/office/drawing/2014/main" id="{4BAC7646-60D1-CA41-B7AC-62A33F93335B}"/>
              </a:ext>
            </a:extLst>
          </p:cNvPr>
          <p:cNvSpPr txBox="1"/>
          <p:nvPr/>
        </p:nvSpPr>
        <p:spPr>
          <a:xfrm>
            <a:off x="1165022" y="3919986"/>
            <a:ext cx="1331134" cy="461665"/>
          </a:xfrm>
          <a:prstGeom prst="rect">
            <a:avLst/>
          </a:prstGeom>
          <a:noFill/>
          <a:ln w="12700">
            <a:solidFill>
              <a:srgbClr val="007DBA"/>
            </a:solidFill>
            <a:miter lim="800000"/>
          </a:ln>
        </p:spPr>
        <p:txBody>
          <a:bodyPr wrap="none" lIns="182880" tIns="91440" rIns="182880" bIns="91440" rtlCol="0">
            <a:noAutofit/>
          </a:bodyPr>
          <a:lstStyle/>
          <a:p>
            <a:pPr algn="ctr"/>
            <a:r>
              <a:rPr lang="en-US" dirty="0">
                <a:solidFill>
                  <a:srgbClr val="007DBA"/>
                </a:solidFill>
              </a:rPr>
              <a:t>Shipped</a:t>
            </a:r>
          </a:p>
        </p:txBody>
      </p:sp>
      <p:sp>
        <p:nvSpPr>
          <p:cNvPr id="24" name="TextBox 23">
            <a:extLst>
              <a:ext uri="{FF2B5EF4-FFF2-40B4-BE49-F238E27FC236}">
                <a16:creationId xmlns:a16="http://schemas.microsoft.com/office/drawing/2014/main" id="{484A4E1D-A6F1-1840-84C2-1E534A5BBD9E}"/>
              </a:ext>
            </a:extLst>
          </p:cNvPr>
          <p:cNvSpPr txBox="1"/>
          <p:nvPr/>
        </p:nvSpPr>
        <p:spPr>
          <a:xfrm>
            <a:off x="1165022" y="1954414"/>
            <a:ext cx="1331134" cy="461665"/>
          </a:xfrm>
          <a:prstGeom prst="rect">
            <a:avLst/>
          </a:prstGeom>
          <a:noFill/>
          <a:ln w="12700">
            <a:solidFill>
              <a:srgbClr val="007DBA"/>
            </a:solidFill>
            <a:miter lim="800000"/>
          </a:ln>
        </p:spPr>
        <p:txBody>
          <a:bodyPr wrap="none" lIns="182880" tIns="91440" rIns="182880" bIns="91440" rtlCol="0">
            <a:noAutofit/>
          </a:bodyPr>
          <a:lstStyle/>
          <a:p>
            <a:pPr algn="ctr"/>
            <a:r>
              <a:rPr lang="en-US" dirty="0">
                <a:solidFill>
                  <a:srgbClr val="007DBA"/>
                </a:solidFill>
              </a:rPr>
              <a:t>Received</a:t>
            </a:r>
          </a:p>
        </p:txBody>
      </p:sp>
      <p:sp>
        <p:nvSpPr>
          <p:cNvPr id="25" name="TextBox 24">
            <a:extLst>
              <a:ext uri="{FF2B5EF4-FFF2-40B4-BE49-F238E27FC236}">
                <a16:creationId xmlns:a16="http://schemas.microsoft.com/office/drawing/2014/main" id="{EC1FE0A7-D1E9-AD4A-B909-C31D541958E1}"/>
              </a:ext>
            </a:extLst>
          </p:cNvPr>
          <p:cNvSpPr txBox="1"/>
          <p:nvPr/>
        </p:nvSpPr>
        <p:spPr>
          <a:xfrm>
            <a:off x="1165022" y="2801530"/>
            <a:ext cx="1331134" cy="461665"/>
          </a:xfrm>
          <a:prstGeom prst="rect">
            <a:avLst/>
          </a:prstGeom>
          <a:noFill/>
          <a:ln w="12700">
            <a:solidFill>
              <a:srgbClr val="007DBA"/>
            </a:solidFill>
            <a:miter lim="800000"/>
          </a:ln>
        </p:spPr>
        <p:txBody>
          <a:bodyPr wrap="none" lIns="182880" tIns="91440" rIns="182880" bIns="91440" rtlCol="0">
            <a:noAutofit/>
          </a:bodyPr>
          <a:lstStyle/>
          <a:p>
            <a:pPr algn="ctr"/>
            <a:r>
              <a:rPr lang="en-US" dirty="0">
                <a:solidFill>
                  <a:srgbClr val="007DBA"/>
                </a:solidFill>
              </a:rPr>
              <a:t>Returned</a:t>
            </a:r>
          </a:p>
        </p:txBody>
      </p:sp>
      <p:sp>
        <p:nvSpPr>
          <p:cNvPr id="26" name="TextBox 25">
            <a:extLst>
              <a:ext uri="{FF2B5EF4-FFF2-40B4-BE49-F238E27FC236}">
                <a16:creationId xmlns:a16="http://schemas.microsoft.com/office/drawing/2014/main" id="{81DF6A6E-E9D2-B845-8BC8-C265270F1F42}"/>
              </a:ext>
            </a:extLst>
          </p:cNvPr>
          <p:cNvSpPr txBox="1"/>
          <p:nvPr/>
        </p:nvSpPr>
        <p:spPr>
          <a:xfrm>
            <a:off x="4488792" y="3919986"/>
            <a:ext cx="3167494" cy="461665"/>
          </a:xfrm>
          <a:prstGeom prst="rect">
            <a:avLst/>
          </a:prstGeom>
          <a:noFill/>
          <a:ln w="12700">
            <a:solidFill>
              <a:srgbClr val="4C8C2B"/>
            </a:solidFill>
            <a:miter lim="800000"/>
          </a:ln>
        </p:spPr>
        <p:txBody>
          <a:bodyPr wrap="none" lIns="182880" tIns="91440" rIns="182880" bIns="91440" rtlCol="0">
            <a:noAutofit/>
          </a:bodyPr>
          <a:lstStyle/>
          <a:p>
            <a:pPr algn="ctr"/>
            <a:r>
              <a:rPr lang="en-US" dirty="0">
                <a:solidFill>
                  <a:srgbClr val="4C8C2B"/>
                </a:solidFill>
              </a:rPr>
              <a:t>Pass through lending charges</a:t>
            </a:r>
          </a:p>
        </p:txBody>
      </p:sp>
      <p:sp>
        <p:nvSpPr>
          <p:cNvPr id="28" name="TextBox 27">
            <a:extLst>
              <a:ext uri="{FF2B5EF4-FFF2-40B4-BE49-F238E27FC236}">
                <a16:creationId xmlns:a16="http://schemas.microsoft.com/office/drawing/2014/main" id="{A9ABCC16-010A-DB41-9CF0-98D5D71E868B}"/>
              </a:ext>
            </a:extLst>
          </p:cNvPr>
          <p:cNvSpPr txBox="1"/>
          <p:nvPr/>
        </p:nvSpPr>
        <p:spPr>
          <a:xfrm>
            <a:off x="4488792" y="1954414"/>
            <a:ext cx="3167494" cy="461665"/>
          </a:xfrm>
          <a:prstGeom prst="rect">
            <a:avLst/>
          </a:prstGeom>
          <a:noFill/>
          <a:ln w="12700">
            <a:solidFill>
              <a:srgbClr val="4C8C2B"/>
            </a:solidFill>
            <a:miter lim="800000"/>
          </a:ln>
        </p:spPr>
        <p:txBody>
          <a:bodyPr wrap="none" lIns="182880" tIns="91440" rIns="182880" bIns="91440" rtlCol="0">
            <a:noAutofit/>
          </a:bodyPr>
          <a:lstStyle/>
          <a:p>
            <a:pPr algn="ctr"/>
            <a:r>
              <a:rPr lang="en-US" dirty="0">
                <a:solidFill>
                  <a:srgbClr val="4C8C2B"/>
                </a:solidFill>
              </a:rPr>
              <a:t>Create temp item + place hold</a:t>
            </a:r>
          </a:p>
        </p:txBody>
      </p:sp>
      <p:sp>
        <p:nvSpPr>
          <p:cNvPr id="30" name="TextBox 29">
            <a:extLst>
              <a:ext uri="{FF2B5EF4-FFF2-40B4-BE49-F238E27FC236}">
                <a16:creationId xmlns:a16="http://schemas.microsoft.com/office/drawing/2014/main" id="{4584CBF2-40A5-894B-81E4-D89A6728BE76}"/>
              </a:ext>
            </a:extLst>
          </p:cNvPr>
          <p:cNvSpPr txBox="1"/>
          <p:nvPr/>
        </p:nvSpPr>
        <p:spPr>
          <a:xfrm>
            <a:off x="4488792" y="2801530"/>
            <a:ext cx="3167494" cy="461665"/>
          </a:xfrm>
          <a:prstGeom prst="rect">
            <a:avLst/>
          </a:prstGeom>
          <a:noFill/>
          <a:ln w="12700">
            <a:solidFill>
              <a:srgbClr val="4C8C2B"/>
            </a:solidFill>
            <a:miter lim="800000"/>
          </a:ln>
        </p:spPr>
        <p:txBody>
          <a:bodyPr wrap="none" lIns="182880" tIns="91440" rIns="182880" bIns="91440" rtlCol="0">
            <a:noAutofit/>
          </a:bodyPr>
          <a:lstStyle/>
          <a:p>
            <a:pPr algn="ctr"/>
            <a:r>
              <a:rPr lang="en-US" dirty="0">
                <a:solidFill>
                  <a:srgbClr val="4C8C2B"/>
                </a:solidFill>
              </a:rPr>
              <a:t>Check in</a:t>
            </a:r>
          </a:p>
        </p:txBody>
      </p:sp>
      <p:sp>
        <p:nvSpPr>
          <p:cNvPr id="5" name="Text Placeholder 4">
            <a:extLst>
              <a:ext uri="{FF2B5EF4-FFF2-40B4-BE49-F238E27FC236}">
                <a16:creationId xmlns:a16="http://schemas.microsoft.com/office/drawing/2014/main" id="{B1910940-3E62-437B-86D2-E811CCA4DB07}"/>
              </a:ext>
            </a:extLst>
          </p:cNvPr>
          <p:cNvSpPr>
            <a:spLocks noGrp="1"/>
          </p:cNvSpPr>
          <p:nvPr>
            <p:ph type="body" sz="quarter" idx="13"/>
          </p:nvPr>
        </p:nvSpPr>
        <p:spPr/>
        <p:txBody>
          <a:bodyPr/>
          <a:lstStyle/>
          <a:p>
            <a:r>
              <a:rPr lang="en-US" dirty="0">
                <a:solidFill>
                  <a:schemeClr val="accent2"/>
                </a:solidFill>
              </a:rPr>
              <a:t>NCIP: borrowing integration</a:t>
            </a:r>
          </a:p>
          <a:p>
            <a:endParaRPr lang="en-US" dirty="0"/>
          </a:p>
        </p:txBody>
      </p:sp>
      <p:cxnSp>
        <p:nvCxnSpPr>
          <p:cNvPr id="4" name="Straight Connector 3">
            <a:extLst>
              <a:ext uri="{FF2B5EF4-FFF2-40B4-BE49-F238E27FC236}">
                <a16:creationId xmlns:a16="http://schemas.microsoft.com/office/drawing/2014/main" id="{BA04080A-042F-4F0A-ABB3-11CDE13DE9F1}"/>
              </a:ext>
            </a:extLst>
          </p:cNvPr>
          <p:cNvCxnSpPr/>
          <p:nvPr/>
        </p:nvCxnSpPr>
        <p:spPr>
          <a:xfrm>
            <a:off x="750347" y="3611382"/>
            <a:ext cx="7527664"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586DD7B4-00EA-4F62-868C-748B8A5EDFBD}"/>
              </a:ext>
            </a:extLst>
          </p:cNvPr>
          <p:cNvSpPr txBox="1"/>
          <p:nvPr/>
        </p:nvSpPr>
        <p:spPr>
          <a:xfrm>
            <a:off x="4684803" y="1238528"/>
            <a:ext cx="2775472" cy="523220"/>
          </a:xfrm>
          <a:prstGeom prst="rect">
            <a:avLst/>
          </a:prstGeom>
          <a:noFill/>
        </p:spPr>
        <p:txBody>
          <a:bodyPr wrap="square" rtlCol="0">
            <a:spAutoFit/>
          </a:bodyPr>
          <a:lstStyle/>
          <a:p>
            <a:pPr algn="ctr"/>
            <a:r>
              <a:rPr lang="en-US" sz="2800" b="1" dirty="0"/>
              <a:t>Circulation</a:t>
            </a:r>
          </a:p>
        </p:txBody>
      </p:sp>
    </p:spTree>
    <p:extLst>
      <p:ext uri="{BB962C8B-B14F-4D97-AF65-F5344CB8AC3E}">
        <p14:creationId xmlns:p14="http://schemas.microsoft.com/office/powerpoint/2010/main" val="289680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28">
            <a:extLst>
              <a:ext uri="{FF2B5EF4-FFF2-40B4-BE49-F238E27FC236}">
                <a16:creationId xmlns:a16="http://schemas.microsoft.com/office/drawing/2014/main" id="{EA3E6F29-32B3-2242-BAFA-694E82EC5650}"/>
              </a:ext>
            </a:extLst>
          </p:cNvPr>
          <p:cNvSpPr/>
          <p:nvPr/>
        </p:nvSpPr>
        <p:spPr>
          <a:xfrm>
            <a:off x="3054534" y="3372244"/>
            <a:ext cx="946484" cy="14395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Arrow: Right 41">
            <a:extLst>
              <a:ext uri="{FF2B5EF4-FFF2-40B4-BE49-F238E27FC236}">
                <a16:creationId xmlns:a16="http://schemas.microsoft.com/office/drawing/2014/main" id="{C0F31798-0816-DE4A-9F20-73DCE9238863}"/>
              </a:ext>
            </a:extLst>
          </p:cNvPr>
          <p:cNvSpPr/>
          <p:nvPr/>
        </p:nvSpPr>
        <p:spPr>
          <a:xfrm>
            <a:off x="3054534" y="2521078"/>
            <a:ext cx="946484" cy="14395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2994D3E-D7BD-2B4D-86A7-C20C61156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778" y="1595280"/>
            <a:ext cx="1651620" cy="586348"/>
          </a:xfrm>
          <a:prstGeom prst="rect">
            <a:avLst/>
          </a:prstGeom>
        </p:spPr>
      </p:pic>
      <p:sp>
        <p:nvSpPr>
          <p:cNvPr id="18" name="TextBox 17">
            <a:extLst>
              <a:ext uri="{FF2B5EF4-FFF2-40B4-BE49-F238E27FC236}">
                <a16:creationId xmlns:a16="http://schemas.microsoft.com/office/drawing/2014/main" id="{606EEBF4-5BA9-0945-A389-2B71CEF7B0AA}"/>
              </a:ext>
            </a:extLst>
          </p:cNvPr>
          <p:cNvSpPr txBox="1"/>
          <p:nvPr/>
        </p:nvSpPr>
        <p:spPr>
          <a:xfrm>
            <a:off x="1165022" y="2366275"/>
            <a:ext cx="1331134" cy="461665"/>
          </a:xfrm>
          <a:prstGeom prst="rect">
            <a:avLst/>
          </a:prstGeom>
          <a:noFill/>
          <a:ln w="12700">
            <a:solidFill>
              <a:srgbClr val="007DBA"/>
            </a:solidFill>
            <a:miter lim="800000"/>
          </a:ln>
        </p:spPr>
        <p:txBody>
          <a:bodyPr wrap="none" lIns="182880" tIns="91440" rIns="182880" bIns="91440" rtlCol="0">
            <a:noAutofit/>
          </a:bodyPr>
          <a:lstStyle/>
          <a:p>
            <a:pPr algn="ctr"/>
            <a:r>
              <a:rPr lang="en-US" dirty="0">
                <a:solidFill>
                  <a:srgbClr val="007DBA"/>
                </a:solidFill>
              </a:rPr>
              <a:t>Shipped</a:t>
            </a:r>
          </a:p>
        </p:txBody>
      </p:sp>
      <p:sp>
        <p:nvSpPr>
          <p:cNvPr id="19" name="TextBox 18">
            <a:extLst>
              <a:ext uri="{FF2B5EF4-FFF2-40B4-BE49-F238E27FC236}">
                <a16:creationId xmlns:a16="http://schemas.microsoft.com/office/drawing/2014/main" id="{B407B771-FA7F-9940-B65A-04411C00B29E}"/>
              </a:ext>
            </a:extLst>
          </p:cNvPr>
          <p:cNvSpPr txBox="1"/>
          <p:nvPr/>
        </p:nvSpPr>
        <p:spPr>
          <a:xfrm>
            <a:off x="1165022" y="3213390"/>
            <a:ext cx="1331134" cy="461665"/>
          </a:xfrm>
          <a:prstGeom prst="rect">
            <a:avLst/>
          </a:prstGeom>
          <a:noFill/>
          <a:ln w="12700">
            <a:solidFill>
              <a:srgbClr val="007DBA"/>
            </a:solidFill>
            <a:miter lim="800000"/>
          </a:ln>
        </p:spPr>
        <p:txBody>
          <a:bodyPr wrap="none" lIns="182880" tIns="91440" rIns="182880" bIns="91440" rtlCol="0">
            <a:noAutofit/>
          </a:bodyPr>
          <a:lstStyle/>
          <a:p>
            <a:pPr algn="ctr"/>
            <a:r>
              <a:rPr lang="en-US" dirty="0">
                <a:solidFill>
                  <a:srgbClr val="007DBA"/>
                </a:solidFill>
              </a:rPr>
              <a:t>Completed</a:t>
            </a:r>
          </a:p>
        </p:txBody>
      </p:sp>
      <p:sp>
        <p:nvSpPr>
          <p:cNvPr id="20" name="TextBox 19">
            <a:extLst>
              <a:ext uri="{FF2B5EF4-FFF2-40B4-BE49-F238E27FC236}">
                <a16:creationId xmlns:a16="http://schemas.microsoft.com/office/drawing/2014/main" id="{EA65DBEC-66D8-3949-80BB-D3B15FBB0A58}"/>
              </a:ext>
            </a:extLst>
          </p:cNvPr>
          <p:cNvSpPr txBox="1"/>
          <p:nvPr/>
        </p:nvSpPr>
        <p:spPr>
          <a:xfrm>
            <a:off x="4488792" y="2366275"/>
            <a:ext cx="3167494" cy="461665"/>
          </a:xfrm>
          <a:prstGeom prst="rect">
            <a:avLst/>
          </a:prstGeom>
          <a:noFill/>
          <a:ln w="12700">
            <a:solidFill>
              <a:srgbClr val="4C8C2B"/>
            </a:solidFill>
            <a:miter lim="800000"/>
          </a:ln>
        </p:spPr>
        <p:txBody>
          <a:bodyPr wrap="none" lIns="182880" tIns="91440" rIns="182880" bIns="91440" rtlCol="0">
            <a:noAutofit/>
          </a:bodyPr>
          <a:lstStyle/>
          <a:p>
            <a:pPr algn="ctr"/>
            <a:r>
              <a:rPr lang="en-US" dirty="0">
                <a:solidFill>
                  <a:srgbClr val="4C8C2B"/>
                </a:solidFill>
              </a:rPr>
              <a:t>Check out</a:t>
            </a:r>
          </a:p>
        </p:txBody>
      </p:sp>
      <p:sp>
        <p:nvSpPr>
          <p:cNvPr id="22" name="TextBox 21">
            <a:extLst>
              <a:ext uri="{FF2B5EF4-FFF2-40B4-BE49-F238E27FC236}">
                <a16:creationId xmlns:a16="http://schemas.microsoft.com/office/drawing/2014/main" id="{6457725B-41D5-EE47-B383-B30FA3022B42}"/>
              </a:ext>
            </a:extLst>
          </p:cNvPr>
          <p:cNvSpPr txBox="1"/>
          <p:nvPr/>
        </p:nvSpPr>
        <p:spPr>
          <a:xfrm>
            <a:off x="4488792" y="3213130"/>
            <a:ext cx="3167494" cy="461665"/>
          </a:xfrm>
          <a:prstGeom prst="rect">
            <a:avLst/>
          </a:prstGeom>
          <a:noFill/>
          <a:ln w="12700">
            <a:solidFill>
              <a:srgbClr val="4C8C2B"/>
            </a:solidFill>
            <a:miter lim="800000"/>
          </a:ln>
        </p:spPr>
        <p:txBody>
          <a:bodyPr wrap="none" lIns="182880" tIns="91440" rIns="182880" bIns="91440" rtlCol="0">
            <a:noAutofit/>
          </a:bodyPr>
          <a:lstStyle/>
          <a:p>
            <a:pPr algn="ctr"/>
            <a:r>
              <a:rPr lang="en-US" dirty="0">
                <a:solidFill>
                  <a:srgbClr val="4C8C2B"/>
                </a:solidFill>
              </a:rPr>
              <a:t>Check in</a:t>
            </a:r>
          </a:p>
        </p:txBody>
      </p:sp>
      <p:sp>
        <p:nvSpPr>
          <p:cNvPr id="4" name="Text Placeholder 3">
            <a:extLst>
              <a:ext uri="{FF2B5EF4-FFF2-40B4-BE49-F238E27FC236}">
                <a16:creationId xmlns:a16="http://schemas.microsoft.com/office/drawing/2014/main" id="{209640BF-D598-40AA-8B84-6D163E015DE5}"/>
              </a:ext>
            </a:extLst>
          </p:cNvPr>
          <p:cNvSpPr>
            <a:spLocks noGrp="1"/>
          </p:cNvSpPr>
          <p:nvPr>
            <p:ph type="body" sz="quarter" idx="13"/>
          </p:nvPr>
        </p:nvSpPr>
        <p:spPr/>
        <p:txBody>
          <a:bodyPr/>
          <a:lstStyle/>
          <a:p>
            <a:r>
              <a:rPr lang="en-US" dirty="0"/>
              <a:t>NCIP: lending integration</a:t>
            </a:r>
          </a:p>
          <a:p>
            <a:endParaRPr lang="en-US" dirty="0"/>
          </a:p>
        </p:txBody>
      </p:sp>
      <p:sp>
        <p:nvSpPr>
          <p:cNvPr id="2" name="TextBox 1">
            <a:extLst>
              <a:ext uri="{FF2B5EF4-FFF2-40B4-BE49-F238E27FC236}">
                <a16:creationId xmlns:a16="http://schemas.microsoft.com/office/drawing/2014/main" id="{BE2CCE80-11B0-4DC3-B92F-F15B16E2BFB0}"/>
              </a:ext>
            </a:extLst>
          </p:cNvPr>
          <p:cNvSpPr txBox="1"/>
          <p:nvPr/>
        </p:nvSpPr>
        <p:spPr>
          <a:xfrm>
            <a:off x="4684803" y="1658408"/>
            <a:ext cx="2775472" cy="523220"/>
          </a:xfrm>
          <a:prstGeom prst="rect">
            <a:avLst/>
          </a:prstGeom>
          <a:noFill/>
        </p:spPr>
        <p:txBody>
          <a:bodyPr wrap="square" rtlCol="0">
            <a:spAutoFit/>
          </a:bodyPr>
          <a:lstStyle/>
          <a:p>
            <a:pPr algn="ctr"/>
            <a:r>
              <a:rPr lang="en-US" sz="2800" b="1" dirty="0"/>
              <a:t>Circulation</a:t>
            </a:r>
          </a:p>
        </p:txBody>
      </p:sp>
    </p:spTree>
    <p:extLst>
      <p:ext uri="{BB962C8B-B14F-4D97-AF65-F5344CB8AC3E}">
        <p14:creationId xmlns:p14="http://schemas.microsoft.com/office/powerpoint/2010/main" val="15359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0EE210-F61E-44AF-9175-1A145AA7CCEB}"/>
              </a:ext>
            </a:extLst>
          </p:cNvPr>
          <p:cNvPicPr>
            <a:picLocks noChangeAspect="1"/>
          </p:cNvPicPr>
          <p:nvPr/>
        </p:nvPicPr>
        <p:blipFill rotWithShape="1">
          <a:blip r:embed="rId3"/>
          <a:srcRect l="3434" t="20680" r="1766" b="2041"/>
          <a:stretch/>
        </p:blipFill>
        <p:spPr>
          <a:xfrm>
            <a:off x="811763" y="1029746"/>
            <a:ext cx="7156579" cy="397484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ext Placeholder 1">
            <a:extLst>
              <a:ext uri="{FF2B5EF4-FFF2-40B4-BE49-F238E27FC236}">
                <a16:creationId xmlns:a16="http://schemas.microsoft.com/office/drawing/2014/main" id="{7EA8A49E-CC38-474F-84CE-B9783E8FE1F9}"/>
              </a:ext>
            </a:extLst>
          </p:cNvPr>
          <p:cNvSpPr txBox="1">
            <a:spLocks/>
          </p:cNvSpPr>
          <p:nvPr/>
        </p:nvSpPr>
        <p:spPr>
          <a:xfrm>
            <a:off x="340786" y="343304"/>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chemeClr val="accent2"/>
                </a:solidFill>
              </a:rPr>
              <a:t>Tipasa-Circulation integration (Alma)</a:t>
            </a:r>
          </a:p>
        </p:txBody>
      </p:sp>
    </p:spTree>
    <p:extLst>
      <p:ext uri="{BB962C8B-B14F-4D97-AF65-F5344CB8AC3E}">
        <p14:creationId xmlns:p14="http://schemas.microsoft.com/office/powerpoint/2010/main" val="360028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127C30-BFB3-4E79-B38B-08EB88E87412}"/>
              </a:ext>
            </a:extLst>
          </p:cNvPr>
          <p:cNvSpPr>
            <a:spLocks noGrp="1"/>
          </p:cNvSpPr>
          <p:nvPr>
            <p:ph type="body" sz="quarter" idx="10"/>
          </p:nvPr>
        </p:nvSpPr>
        <p:spPr/>
        <p:txBody>
          <a:bodyPr/>
          <a:lstStyle/>
          <a:p>
            <a:r>
              <a:rPr lang="en-US" dirty="0"/>
              <a:t>Looking ahead</a:t>
            </a:r>
          </a:p>
        </p:txBody>
      </p:sp>
      <p:sp>
        <p:nvSpPr>
          <p:cNvPr id="3" name="Text Placeholder 2">
            <a:extLst>
              <a:ext uri="{FF2B5EF4-FFF2-40B4-BE49-F238E27FC236}">
                <a16:creationId xmlns:a16="http://schemas.microsoft.com/office/drawing/2014/main" id="{38F5AC3C-E0FD-4F28-8B81-BD03F91A9B7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7E09232-7A33-45F2-BB4C-BBE7C87730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5085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8586EF-B5B2-4BEF-B0F4-988EA9FCDBB3}"/>
              </a:ext>
            </a:extLst>
          </p:cNvPr>
          <p:cNvSpPr>
            <a:spLocks noGrp="1"/>
          </p:cNvSpPr>
          <p:nvPr>
            <p:ph type="body" sz="quarter" idx="12"/>
          </p:nvPr>
        </p:nvSpPr>
        <p:spPr/>
        <p:txBody>
          <a:bodyPr/>
          <a:lstStyle/>
          <a:p>
            <a:pPr marL="0" indent="0">
              <a:buNone/>
            </a:pPr>
            <a:r>
              <a:rPr lang="en-US" b="1" dirty="0"/>
              <a:t>Use WorldShare Report Designer for ILL statistics</a:t>
            </a:r>
            <a:endParaRPr lang="en-US" dirty="0"/>
          </a:p>
          <a:p>
            <a:r>
              <a:rPr lang="en-US" dirty="0"/>
              <a:t>Build custom reports and visualizations that meet your specific library needs</a:t>
            </a:r>
          </a:p>
          <a:p>
            <a:r>
              <a:rPr lang="en-US" dirty="0"/>
              <a:t>Available in June</a:t>
            </a:r>
          </a:p>
          <a:p>
            <a:r>
              <a:rPr lang="en-US" dirty="0"/>
              <a:t>Report Designer training also available in June</a:t>
            </a:r>
          </a:p>
        </p:txBody>
      </p:sp>
      <p:sp>
        <p:nvSpPr>
          <p:cNvPr id="2" name="Text Placeholder 1">
            <a:extLst>
              <a:ext uri="{FF2B5EF4-FFF2-40B4-BE49-F238E27FC236}">
                <a16:creationId xmlns:a16="http://schemas.microsoft.com/office/drawing/2014/main" id="{8A20B919-4DF6-4957-B10E-8045F1522355}"/>
              </a:ext>
            </a:extLst>
          </p:cNvPr>
          <p:cNvSpPr>
            <a:spLocks noGrp="1"/>
          </p:cNvSpPr>
          <p:nvPr>
            <p:ph type="body" sz="quarter" idx="13"/>
          </p:nvPr>
        </p:nvSpPr>
        <p:spPr/>
        <p:txBody>
          <a:bodyPr/>
          <a:lstStyle/>
          <a:p>
            <a:r>
              <a:rPr lang="en-US" sz="3300" dirty="0" err="1"/>
              <a:t>WorldShare</a:t>
            </a:r>
            <a:r>
              <a:rPr lang="en-US" sz="3300" dirty="0"/>
              <a:t> Report Designer for </a:t>
            </a:r>
            <a:r>
              <a:rPr lang="en-US" sz="3300" dirty="0" err="1"/>
              <a:t>Tipasa</a:t>
            </a:r>
            <a:r>
              <a:rPr lang="en-US" sz="3300" dirty="0"/>
              <a:t> </a:t>
            </a:r>
          </a:p>
        </p:txBody>
      </p:sp>
    </p:spTree>
    <p:extLst>
      <p:ext uri="{BB962C8B-B14F-4D97-AF65-F5344CB8AC3E}">
        <p14:creationId xmlns:p14="http://schemas.microsoft.com/office/powerpoint/2010/main" val="358684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10D63B-6FD6-4111-99DC-2C14D301957F}"/>
              </a:ext>
            </a:extLst>
          </p:cNvPr>
          <p:cNvSpPr>
            <a:spLocks noGrp="1"/>
          </p:cNvSpPr>
          <p:nvPr>
            <p:ph type="body" sz="quarter" idx="13"/>
          </p:nvPr>
        </p:nvSpPr>
        <p:spPr/>
        <p:txBody>
          <a:bodyPr/>
          <a:lstStyle/>
          <a:p>
            <a:r>
              <a:rPr lang="en-US" dirty="0"/>
              <a:t>Report Designer sample report </a:t>
            </a:r>
            <a:endParaRPr lang="en-US" dirty="0">
              <a:solidFill>
                <a:srgbClr val="FF0000"/>
              </a:solidFill>
            </a:endParaRPr>
          </a:p>
        </p:txBody>
      </p:sp>
      <p:pic>
        <p:nvPicPr>
          <p:cNvPr id="2050" name="Picture 1" descr="image001">
            <a:extLst>
              <a:ext uri="{FF2B5EF4-FFF2-40B4-BE49-F238E27FC236}">
                <a16:creationId xmlns:a16="http://schemas.microsoft.com/office/drawing/2014/main" id="{0066A8FC-E46B-40F6-BB69-A9FEE2CC0A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63202" y="1048796"/>
            <a:ext cx="5880573" cy="337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B2C5844-5D9E-4681-A2EE-1388DD9A0DE9}"/>
              </a:ext>
            </a:extLst>
          </p:cNvPr>
          <p:cNvSpPr/>
          <p:nvPr/>
        </p:nvSpPr>
        <p:spPr>
          <a:xfrm>
            <a:off x="1672168" y="2427692"/>
            <a:ext cx="1177134" cy="5331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1" descr="image001">
            <a:extLst>
              <a:ext uri="{FF2B5EF4-FFF2-40B4-BE49-F238E27FC236}">
                <a16:creationId xmlns:a16="http://schemas.microsoft.com/office/drawing/2014/main" id="{F8D5B653-BC00-49B3-B347-F4D4C043135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63203" y="1095239"/>
            <a:ext cx="6028100" cy="28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2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4">
            <a:extLst>
              <a:ext uri="{FF2B5EF4-FFF2-40B4-BE49-F238E27FC236}">
                <a16:creationId xmlns:a16="http://schemas.microsoft.com/office/drawing/2014/main" id="{CDBBF812-044B-4094-8749-EA4EE0B32BF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39806" y="1058321"/>
            <a:ext cx="4864386" cy="338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620D13A3-7595-4AF5-834C-44A7A36173C4}"/>
              </a:ext>
            </a:extLst>
          </p:cNvPr>
          <p:cNvSpPr>
            <a:spLocks noGrp="1"/>
          </p:cNvSpPr>
          <p:nvPr>
            <p:ph type="body" sz="quarter" idx="13"/>
          </p:nvPr>
        </p:nvSpPr>
        <p:spPr/>
        <p:txBody>
          <a:bodyPr/>
          <a:lstStyle/>
          <a:p>
            <a:r>
              <a:rPr lang="en-US" dirty="0"/>
              <a:t>Report Designer sample report </a:t>
            </a:r>
            <a:endParaRPr lang="en-US" dirty="0">
              <a:solidFill>
                <a:srgbClr val="FF0000"/>
              </a:solidFill>
            </a:endParaRPr>
          </a:p>
          <a:p>
            <a:endParaRPr lang="en-US" dirty="0"/>
          </a:p>
        </p:txBody>
      </p:sp>
    </p:spTree>
    <p:extLst>
      <p:ext uri="{BB962C8B-B14F-4D97-AF65-F5344CB8AC3E}">
        <p14:creationId xmlns:p14="http://schemas.microsoft.com/office/powerpoint/2010/main" val="30678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0B919-4DF6-4957-B10E-8045F1522355}"/>
              </a:ext>
            </a:extLst>
          </p:cNvPr>
          <p:cNvSpPr>
            <a:spLocks noGrp="1"/>
          </p:cNvSpPr>
          <p:nvPr>
            <p:ph type="body" sz="quarter" idx="13"/>
          </p:nvPr>
        </p:nvSpPr>
        <p:spPr/>
        <p:txBody>
          <a:bodyPr/>
          <a:lstStyle/>
          <a:p>
            <a:r>
              <a:rPr lang="en-US" sz="3300" dirty="0"/>
              <a:t>June release for WS ILL and </a:t>
            </a:r>
            <a:r>
              <a:rPr lang="en-US" sz="3300" dirty="0" err="1"/>
              <a:t>Tipasa</a:t>
            </a:r>
            <a:endParaRPr lang="en-US" sz="3300" dirty="0"/>
          </a:p>
        </p:txBody>
      </p:sp>
      <p:sp>
        <p:nvSpPr>
          <p:cNvPr id="3" name="Text Placeholder 2">
            <a:extLst>
              <a:ext uri="{FF2B5EF4-FFF2-40B4-BE49-F238E27FC236}">
                <a16:creationId xmlns:a16="http://schemas.microsoft.com/office/drawing/2014/main" id="{8C8586EF-B5B2-4BEF-B0F4-988EA9FCDBB3}"/>
              </a:ext>
            </a:extLst>
          </p:cNvPr>
          <p:cNvSpPr>
            <a:spLocks noGrp="1"/>
          </p:cNvSpPr>
          <p:nvPr>
            <p:ph type="body" sz="quarter" idx="12"/>
          </p:nvPr>
        </p:nvSpPr>
        <p:spPr/>
        <p:txBody>
          <a:bodyPr/>
          <a:lstStyle/>
          <a:p>
            <a:r>
              <a:rPr lang="en-US" dirty="0"/>
              <a:t>Receive alert when borrowing request reaches end of lender string</a:t>
            </a:r>
          </a:p>
          <a:p>
            <a:r>
              <a:rPr lang="en-US" dirty="0"/>
              <a:t>Use book straps/stickers for both pull slip and shipping</a:t>
            </a:r>
          </a:p>
          <a:p>
            <a:r>
              <a:rPr lang="en-US" dirty="0"/>
              <a:t>Branch workflow process improvements (Tipasa only)</a:t>
            </a:r>
          </a:p>
          <a:p>
            <a:r>
              <a:rPr lang="en-US" dirty="0"/>
              <a:t>Cloning of requests in user portal (</a:t>
            </a:r>
            <a:r>
              <a:rPr lang="en-US" dirty="0" err="1"/>
              <a:t>Tipasa</a:t>
            </a:r>
            <a:r>
              <a:rPr lang="en-US" dirty="0"/>
              <a:t> only)</a:t>
            </a:r>
          </a:p>
          <a:p>
            <a:endParaRPr lang="en-US" dirty="0"/>
          </a:p>
        </p:txBody>
      </p:sp>
    </p:spTree>
    <p:extLst>
      <p:ext uri="{BB962C8B-B14F-4D97-AF65-F5344CB8AC3E}">
        <p14:creationId xmlns:p14="http://schemas.microsoft.com/office/powerpoint/2010/main" val="11164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1CB11-4293-4214-ABA7-9815C5A67968}"/>
              </a:ext>
            </a:extLst>
          </p:cNvPr>
          <p:cNvPicPr>
            <a:picLocks noChangeAspect="1"/>
          </p:cNvPicPr>
          <p:nvPr/>
        </p:nvPicPr>
        <p:blipFill>
          <a:blip r:embed="rId2"/>
          <a:stretch>
            <a:fillRect/>
          </a:stretch>
        </p:blipFill>
        <p:spPr>
          <a:xfrm>
            <a:off x="-20289" y="0"/>
            <a:ext cx="9184577" cy="5233511"/>
          </a:xfrm>
          <a:prstGeom prst="rect">
            <a:avLst/>
          </a:prstGeom>
        </p:spPr>
      </p:pic>
    </p:spTree>
    <p:extLst>
      <p:ext uri="{BB962C8B-B14F-4D97-AF65-F5344CB8AC3E}">
        <p14:creationId xmlns:p14="http://schemas.microsoft.com/office/powerpoint/2010/main" val="24773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794010-CDCB-4C88-8D5F-CCD06A1ED0A4}"/>
              </a:ext>
            </a:extLst>
          </p:cNvPr>
          <p:cNvSpPr>
            <a:spLocks noGrp="1"/>
          </p:cNvSpPr>
          <p:nvPr>
            <p:ph type="body" sz="quarter" idx="12"/>
          </p:nvPr>
        </p:nvSpPr>
        <p:spPr/>
        <p:txBody>
          <a:bodyPr/>
          <a:lstStyle/>
          <a:p>
            <a:endParaRPr lang="en-US" dirty="0"/>
          </a:p>
          <a:p>
            <a:r>
              <a:rPr lang="en-US" dirty="0" err="1"/>
              <a:t>WorldShare</a:t>
            </a:r>
            <a:r>
              <a:rPr lang="en-US" dirty="0"/>
              <a:t> ILL		80</a:t>
            </a:r>
          </a:p>
          <a:p>
            <a:r>
              <a:rPr lang="en-US" dirty="0"/>
              <a:t>ILLiad					29</a:t>
            </a:r>
          </a:p>
          <a:p>
            <a:r>
              <a:rPr lang="en-US" dirty="0"/>
              <a:t>Tipasa					  6</a:t>
            </a:r>
          </a:p>
          <a:p>
            <a:pPr lvl="1"/>
            <a:endParaRPr lang="en-US" dirty="0"/>
          </a:p>
        </p:txBody>
      </p:sp>
      <p:sp>
        <p:nvSpPr>
          <p:cNvPr id="3" name="Text Placeholder 2">
            <a:extLst>
              <a:ext uri="{FF2B5EF4-FFF2-40B4-BE49-F238E27FC236}">
                <a16:creationId xmlns:a16="http://schemas.microsoft.com/office/drawing/2014/main" id="{D6E1BF4B-B59A-47F9-B9CA-BC3DC6FD6036}"/>
              </a:ext>
            </a:extLst>
          </p:cNvPr>
          <p:cNvSpPr>
            <a:spLocks noGrp="1"/>
          </p:cNvSpPr>
          <p:nvPr>
            <p:ph type="body" sz="quarter" idx="13"/>
          </p:nvPr>
        </p:nvSpPr>
        <p:spPr/>
        <p:txBody>
          <a:bodyPr/>
          <a:lstStyle/>
          <a:p>
            <a:r>
              <a:rPr lang="en-US" dirty="0"/>
              <a:t>Indiana ILL by source</a:t>
            </a:r>
          </a:p>
        </p:txBody>
      </p:sp>
      <p:pic>
        <p:nvPicPr>
          <p:cNvPr id="3076" name="Picture 4" descr="online survey icon">
            <a:extLst>
              <a:ext uri="{FF2B5EF4-FFF2-40B4-BE49-F238E27FC236}">
                <a16:creationId xmlns:a16="http://schemas.microsoft.com/office/drawing/2014/main" id="{ACB00A3E-2912-498E-A508-07C85BB0E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838" y="89698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9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9D22C-DE0D-4CC4-97E4-1B17588BBFD1}"/>
              </a:ext>
            </a:extLst>
          </p:cNvPr>
          <p:cNvSpPr>
            <a:spLocks noGrp="1"/>
          </p:cNvSpPr>
          <p:nvPr>
            <p:ph type="body" sz="quarter" idx="13"/>
          </p:nvPr>
        </p:nvSpPr>
        <p:spPr/>
        <p:txBody>
          <a:bodyPr/>
          <a:lstStyle/>
          <a:p>
            <a:r>
              <a:rPr lang="en-US" dirty="0"/>
              <a:t>Later in 2019…</a:t>
            </a:r>
          </a:p>
        </p:txBody>
      </p:sp>
      <p:sp>
        <p:nvSpPr>
          <p:cNvPr id="3" name="Text Placeholder 2">
            <a:extLst>
              <a:ext uri="{FF2B5EF4-FFF2-40B4-BE49-F238E27FC236}">
                <a16:creationId xmlns:a16="http://schemas.microsoft.com/office/drawing/2014/main" id="{0960C1BB-FF25-45D6-B9BF-E438EB2B8F3C}"/>
              </a:ext>
            </a:extLst>
          </p:cNvPr>
          <p:cNvSpPr>
            <a:spLocks noGrp="1"/>
          </p:cNvSpPr>
          <p:nvPr>
            <p:ph type="body" sz="quarter" idx="12"/>
          </p:nvPr>
        </p:nvSpPr>
        <p:spPr/>
        <p:txBody>
          <a:bodyPr/>
          <a:lstStyle/>
          <a:p>
            <a:pPr marL="0" indent="0">
              <a:buNone/>
            </a:pPr>
            <a:r>
              <a:rPr lang="en-US" dirty="0"/>
              <a:t>Still finalizing list of features/enhancements for next quarter.  A few items currently on the list:</a:t>
            </a:r>
          </a:p>
          <a:p>
            <a:r>
              <a:rPr lang="en-US" dirty="0"/>
              <a:t>Additional reasons for no</a:t>
            </a:r>
          </a:p>
          <a:p>
            <a:r>
              <a:rPr lang="en-US" dirty="0"/>
              <a:t>Direct request enhancements to help customize your workflows</a:t>
            </a:r>
          </a:p>
          <a:p>
            <a:r>
              <a:rPr lang="en-US" dirty="0"/>
              <a:t>Continued branch workflow process improvements</a:t>
            </a:r>
          </a:p>
          <a:p>
            <a:r>
              <a:rPr lang="en-US" dirty="0"/>
              <a:t>API testing and development with advisory group</a:t>
            </a:r>
          </a:p>
          <a:p>
            <a:r>
              <a:rPr lang="en-US" dirty="0"/>
              <a:t>Patron text notifications (Tipasa only)</a:t>
            </a:r>
            <a:br>
              <a:rPr lang="en-US" dirty="0"/>
            </a:br>
            <a:endParaRPr lang="en-US" dirty="0"/>
          </a:p>
        </p:txBody>
      </p:sp>
    </p:spTree>
    <p:extLst>
      <p:ext uri="{BB962C8B-B14F-4D97-AF65-F5344CB8AC3E}">
        <p14:creationId xmlns:p14="http://schemas.microsoft.com/office/powerpoint/2010/main" val="113682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FE551-8CEB-4F5E-890F-0E45D6CADD28}"/>
              </a:ext>
            </a:extLst>
          </p:cNvPr>
          <p:cNvSpPr>
            <a:spLocks noGrp="1"/>
          </p:cNvSpPr>
          <p:nvPr>
            <p:ph type="body" sz="quarter" idx="12"/>
          </p:nvPr>
        </p:nvSpPr>
        <p:spPr/>
        <p:txBody>
          <a:bodyPr/>
          <a:lstStyle/>
          <a:p>
            <a:pPr marL="0" indent="0">
              <a:buNone/>
            </a:pPr>
            <a:r>
              <a:rPr lang="en-US" b="1" dirty="0"/>
              <a:t>ISO 18626 Information and documentation – Interlibrary Loan Transactions</a:t>
            </a:r>
            <a:br>
              <a:rPr lang="en-US" dirty="0"/>
            </a:br>
            <a:r>
              <a:rPr lang="en-US" i="1" dirty="0"/>
              <a:t>New standard protocol designed for ILL transactions which will eventually replace the old 1980’s standard</a:t>
            </a:r>
          </a:p>
          <a:p>
            <a:pPr marL="0" indent="0">
              <a:buNone/>
            </a:pPr>
            <a:endParaRPr lang="en-US" b="1" dirty="0"/>
          </a:p>
          <a:p>
            <a:pPr marL="0" indent="0">
              <a:buNone/>
            </a:pPr>
            <a:r>
              <a:rPr lang="en-US" b="1" dirty="0"/>
              <a:t>What it means for the ILL community </a:t>
            </a:r>
            <a:br>
              <a:rPr lang="en-US" sz="2000" i="1" dirty="0"/>
            </a:br>
            <a:r>
              <a:rPr lang="en-US" i="1" dirty="0"/>
              <a:t>Better/more interoperability between ILL systems</a:t>
            </a:r>
            <a:br>
              <a:rPr lang="en-US" i="1" dirty="0"/>
            </a:br>
            <a:r>
              <a:rPr lang="en-US" i="1" dirty="0"/>
              <a:t>ability for requests to move from one system to another</a:t>
            </a:r>
            <a:endParaRPr lang="en-US" sz="2000" i="1" dirty="0"/>
          </a:p>
        </p:txBody>
      </p:sp>
      <p:sp>
        <p:nvSpPr>
          <p:cNvPr id="3" name="Text Placeholder 2">
            <a:extLst>
              <a:ext uri="{FF2B5EF4-FFF2-40B4-BE49-F238E27FC236}">
                <a16:creationId xmlns:a16="http://schemas.microsoft.com/office/drawing/2014/main" id="{8EC73053-B787-49E1-9141-AA3722871FB7}"/>
              </a:ext>
            </a:extLst>
          </p:cNvPr>
          <p:cNvSpPr>
            <a:spLocks noGrp="1"/>
          </p:cNvSpPr>
          <p:nvPr>
            <p:ph type="body" sz="quarter" idx="13"/>
          </p:nvPr>
        </p:nvSpPr>
        <p:spPr/>
        <p:txBody>
          <a:bodyPr/>
          <a:lstStyle/>
          <a:p>
            <a:r>
              <a:rPr lang="en-US" dirty="0"/>
              <a:t>ISO 18626</a:t>
            </a:r>
          </a:p>
        </p:txBody>
      </p:sp>
    </p:spTree>
    <p:extLst>
      <p:ext uri="{BB962C8B-B14F-4D97-AF65-F5344CB8AC3E}">
        <p14:creationId xmlns:p14="http://schemas.microsoft.com/office/powerpoint/2010/main" val="29560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454B31-55ED-4114-A296-500BACA77126}"/>
              </a:ext>
            </a:extLst>
          </p:cNvPr>
          <p:cNvSpPr>
            <a:spLocks noGrp="1"/>
          </p:cNvSpPr>
          <p:nvPr>
            <p:ph type="body" sz="quarter" idx="13"/>
          </p:nvPr>
        </p:nvSpPr>
        <p:spPr/>
        <p:txBody>
          <a:bodyPr/>
          <a:lstStyle/>
          <a:p>
            <a:r>
              <a:rPr lang="en-US" sz="2800" dirty="0"/>
              <a:t>Next steps for ISO 18626 implementation</a:t>
            </a:r>
            <a:endParaRPr lang="en-US" sz="2400" b="0" dirty="0">
              <a:solidFill>
                <a:srgbClr val="FF0000"/>
              </a:solidFill>
            </a:endParaRPr>
          </a:p>
        </p:txBody>
      </p:sp>
      <p:sp>
        <p:nvSpPr>
          <p:cNvPr id="3" name="Text Placeholder 2">
            <a:extLst>
              <a:ext uri="{FF2B5EF4-FFF2-40B4-BE49-F238E27FC236}">
                <a16:creationId xmlns:a16="http://schemas.microsoft.com/office/drawing/2014/main" id="{1F90CF3A-FA03-4298-A6E4-9971DEEDCC93}"/>
              </a:ext>
            </a:extLst>
          </p:cNvPr>
          <p:cNvSpPr>
            <a:spLocks noGrp="1"/>
          </p:cNvSpPr>
          <p:nvPr>
            <p:ph type="body" sz="quarter" idx="12"/>
          </p:nvPr>
        </p:nvSpPr>
        <p:spPr/>
        <p:txBody>
          <a:bodyPr/>
          <a:lstStyle/>
          <a:p>
            <a:r>
              <a:rPr lang="en-US" dirty="0"/>
              <a:t>Toolkit created at OCLC</a:t>
            </a:r>
          </a:p>
          <a:p>
            <a:r>
              <a:rPr lang="en-US" dirty="0"/>
              <a:t>Tipasa and D2D to begin implementing the toolkit in second half of 2019</a:t>
            </a:r>
          </a:p>
          <a:p>
            <a:r>
              <a:rPr lang="en-US" dirty="0"/>
              <a:t>Looking forward to sharing information about what we learn as we test out the new standard later this year </a:t>
            </a:r>
            <a:r>
              <a:rPr lang="en-US" i="1" dirty="0"/>
              <a:t> </a:t>
            </a:r>
            <a:endParaRPr lang="en-US" dirty="0"/>
          </a:p>
        </p:txBody>
      </p:sp>
    </p:spTree>
    <p:extLst>
      <p:ext uri="{BB962C8B-B14F-4D97-AF65-F5344CB8AC3E}">
        <p14:creationId xmlns:p14="http://schemas.microsoft.com/office/powerpoint/2010/main" val="20200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E71493-BF35-4119-84C1-C2B0D973FB7D}"/>
              </a:ext>
            </a:extLst>
          </p:cNvPr>
          <p:cNvGrpSpPr/>
          <p:nvPr/>
        </p:nvGrpSpPr>
        <p:grpSpPr>
          <a:xfrm>
            <a:off x="278451" y="1233018"/>
            <a:ext cx="8414274" cy="1875385"/>
            <a:chOff x="590579" y="1216592"/>
            <a:chExt cx="7649340" cy="1704895"/>
          </a:xfrm>
        </p:grpSpPr>
        <p:sp>
          <p:nvSpPr>
            <p:cNvPr id="5" name="TextBox 4"/>
            <p:cNvSpPr txBox="1"/>
            <p:nvPr/>
          </p:nvSpPr>
          <p:spPr>
            <a:xfrm>
              <a:off x="590579" y="2213601"/>
              <a:ext cx="2547938" cy="707886"/>
            </a:xfrm>
            <a:prstGeom prst="rect">
              <a:avLst/>
            </a:prstGeom>
            <a:noFill/>
          </p:spPr>
          <p:txBody>
            <a:bodyPr wrap="square" rtlCol="0">
              <a:spAutoFit/>
            </a:bodyPr>
            <a:lstStyle/>
            <a:p>
              <a:pPr algn="ctr"/>
              <a:r>
                <a:rPr lang="en-US" sz="2000" b="1" dirty="0">
                  <a:solidFill>
                    <a:schemeClr val="accent1"/>
                  </a:solidFill>
                </a:rPr>
                <a:t>Great User Experiences</a:t>
              </a:r>
            </a:p>
          </p:txBody>
        </p:sp>
        <p:sp>
          <p:nvSpPr>
            <p:cNvPr id="8" name="TextBox 7"/>
            <p:cNvSpPr txBox="1"/>
            <p:nvPr/>
          </p:nvSpPr>
          <p:spPr>
            <a:xfrm>
              <a:off x="3492378" y="2213600"/>
              <a:ext cx="2050473" cy="707886"/>
            </a:xfrm>
            <a:prstGeom prst="rect">
              <a:avLst/>
            </a:prstGeom>
            <a:noFill/>
          </p:spPr>
          <p:txBody>
            <a:bodyPr wrap="square" rtlCol="0">
              <a:spAutoFit/>
            </a:bodyPr>
            <a:lstStyle/>
            <a:p>
              <a:pPr algn="ctr"/>
              <a:r>
                <a:rPr lang="en-US" sz="2000" b="1" dirty="0">
                  <a:solidFill>
                    <a:srgbClr val="78BE20"/>
                  </a:solidFill>
                </a:rPr>
                <a:t>Fast and Predictable</a:t>
              </a:r>
            </a:p>
          </p:txBody>
        </p:sp>
        <p:sp>
          <p:nvSpPr>
            <p:cNvPr id="12" name="TextBox 11"/>
            <p:cNvSpPr txBox="1"/>
            <p:nvPr/>
          </p:nvSpPr>
          <p:spPr>
            <a:xfrm>
              <a:off x="6189446" y="2352099"/>
              <a:ext cx="2050473" cy="400110"/>
            </a:xfrm>
            <a:prstGeom prst="rect">
              <a:avLst/>
            </a:prstGeom>
            <a:noFill/>
          </p:spPr>
          <p:txBody>
            <a:bodyPr wrap="square" rtlCol="0">
              <a:spAutoFit/>
            </a:bodyPr>
            <a:lstStyle/>
            <a:p>
              <a:pPr algn="ctr"/>
              <a:r>
                <a:rPr lang="en-US" sz="2000" b="1" dirty="0">
                  <a:solidFill>
                    <a:schemeClr val="accent6"/>
                  </a:solidFill>
                </a:rPr>
                <a:t>Interoperability</a:t>
              </a:r>
            </a:p>
          </p:txBody>
        </p:sp>
        <p:pic>
          <p:nvPicPr>
            <p:cNvPr id="9" name="Graphic 8">
              <a:extLst>
                <a:ext uri="{FF2B5EF4-FFF2-40B4-BE49-F238E27FC236}">
                  <a16:creationId xmlns:a16="http://schemas.microsoft.com/office/drawing/2014/main" id="{B248F7AD-660B-2A41-8152-69EFBD2A772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47736" y="1300929"/>
              <a:ext cx="939759" cy="867470"/>
            </a:xfrm>
            <a:prstGeom prst="rect">
              <a:avLst/>
            </a:prstGeom>
          </p:spPr>
        </p:pic>
        <p:pic>
          <p:nvPicPr>
            <p:cNvPr id="15" name="Graphic 14">
              <a:extLst>
                <a:ext uri="{FF2B5EF4-FFF2-40B4-BE49-F238E27FC236}">
                  <a16:creationId xmlns:a16="http://schemas.microsoft.com/office/drawing/2014/main" id="{5DB53841-4E6F-A145-AEDF-C1D127AB92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96611" y="1216592"/>
              <a:ext cx="1036144" cy="1036144"/>
            </a:xfrm>
            <a:prstGeom prst="rect">
              <a:avLst/>
            </a:prstGeom>
          </p:spPr>
        </p:pic>
        <p:pic>
          <p:nvPicPr>
            <p:cNvPr id="17" name="Graphic 16">
              <a:extLst>
                <a:ext uri="{FF2B5EF4-FFF2-40B4-BE49-F238E27FC236}">
                  <a16:creationId xmlns:a16="http://schemas.microsoft.com/office/drawing/2014/main" id="{4FCE5A70-BF23-B942-A98E-3FB43225EFC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77802" y="1325026"/>
              <a:ext cx="1373493" cy="819277"/>
            </a:xfrm>
            <a:prstGeom prst="rect">
              <a:avLst/>
            </a:prstGeom>
          </p:spPr>
        </p:pic>
      </p:grpSp>
      <p:sp>
        <p:nvSpPr>
          <p:cNvPr id="10" name="TextBox 9">
            <a:extLst>
              <a:ext uri="{FF2B5EF4-FFF2-40B4-BE49-F238E27FC236}">
                <a16:creationId xmlns:a16="http://schemas.microsoft.com/office/drawing/2014/main" id="{1E582382-2390-4C6D-A9E9-3C79C7ACAB68}"/>
              </a:ext>
            </a:extLst>
          </p:cNvPr>
          <p:cNvSpPr txBox="1"/>
          <p:nvPr/>
        </p:nvSpPr>
        <p:spPr>
          <a:xfrm>
            <a:off x="461917" y="3316424"/>
            <a:ext cx="2435800" cy="923330"/>
          </a:xfrm>
          <a:prstGeom prst="rect">
            <a:avLst/>
          </a:prstGeom>
          <a:noFill/>
        </p:spPr>
        <p:txBody>
          <a:bodyPr wrap="square" rtlCol="0">
            <a:spAutoFit/>
          </a:bodyPr>
          <a:lstStyle/>
          <a:p>
            <a:pPr algn="ctr"/>
            <a:r>
              <a:rPr lang="en-US" dirty="0"/>
              <a:t>End-to-end mindset</a:t>
            </a:r>
          </a:p>
          <a:p>
            <a:pPr algn="ctr"/>
            <a:r>
              <a:rPr lang="en-US" dirty="0"/>
              <a:t>Collaborative</a:t>
            </a:r>
          </a:p>
          <a:p>
            <a:pPr algn="ctr"/>
            <a:r>
              <a:rPr lang="en-US" dirty="0"/>
              <a:t>Data driven</a:t>
            </a:r>
          </a:p>
        </p:txBody>
      </p:sp>
      <p:sp>
        <p:nvSpPr>
          <p:cNvPr id="11" name="TextBox 10">
            <a:extLst>
              <a:ext uri="{FF2B5EF4-FFF2-40B4-BE49-F238E27FC236}">
                <a16:creationId xmlns:a16="http://schemas.microsoft.com/office/drawing/2014/main" id="{F71B4E75-070F-4D4B-B7A1-E56CDCD2F03B}"/>
              </a:ext>
            </a:extLst>
          </p:cNvPr>
          <p:cNvSpPr txBox="1"/>
          <p:nvPr/>
        </p:nvSpPr>
        <p:spPr>
          <a:xfrm>
            <a:off x="3354100" y="3296137"/>
            <a:ext cx="2435800" cy="923330"/>
          </a:xfrm>
          <a:prstGeom prst="rect">
            <a:avLst/>
          </a:prstGeom>
          <a:noFill/>
        </p:spPr>
        <p:txBody>
          <a:bodyPr wrap="square" rtlCol="0">
            <a:spAutoFit/>
          </a:bodyPr>
          <a:lstStyle/>
          <a:p>
            <a:pPr algn="ctr"/>
            <a:r>
              <a:rPr lang="en-US" dirty="0"/>
              <a:t>Automation</a:t>
            </a:r>
          </a:p>
          <a:p>
            <a:pPr algn="ctr"/>
            <a:r>
              <a:rPr lang="en-US" dirty="0"/>
              <a:t>Remove friction</a:t>
            </a:r>
          </a:p>
          <a:p>
            <a:pPr algn="ctr"/>
            <a:r>
              <a:rPr lang="en-US" dirty="0"/>
              <a:t>Transparent</a:t>
            </a:r>
          </a:p>
        </p:txBody>
      </p:sp>
      <p:sp>
        <p:nvSpPr>
          <p:cNvPr id="13" name="TextBox 12">
            <a:extLst>
              <a:ext uri="{FF2B5EF4-FFF2-40B4-BE49-F238E27FC236}">
                <a16:creationId xmlns:a16="http://schemas.microsoft.com/office/drawing/2014/main" id="{471654DF-0535-48C6-80EA-814091B453E9}"/>
              </a:ext>
            </a:extLst>
          </p:cNvPr>
          <p:cNvSpPr txBox="1"/>
          <p:nvPr/>
        </p:nvSpPr>
        <p:spPr>
          <a:xfrm>
            <a:off x="6347065" y="3311676"/>
            <a:ext cx="2435800" cy="923330"/>
          </a:xfrm>
          <a:prstGeom prst="rect">
            <a:avLst/>
          </a:prstGeom>
          <a:noFill/>
        </p:spPr>
        <p:txBody>
          <a:bodyPr wrap="square" rtlCol="0">
            <a:spAutoFit/>
          </a:bodyPr>
          <a:lstStyle/>
          <a:p>
            <a:pPr algn="ctr"/>
            <a:r>
              <a:rPr lang="en-US" dirty="0"/>
              <a:t>APIs</a:t>
            </a:r>
          </a:p>
          <a:p>
            <a:pPr algn="ctr"/>
            <a:r>
              <a:rPr lang="en-US" dirty="0"/>
              <a:t>Standards</a:t>
            </a:r>
          </a:p>
          <a:p>
            <a:pPr algn="ctr"/>
            <a:r>
              <a:rPr lang="en-US" dirty="0"/>
              <a:t>In/Out of OCLC</a:t>
            </a:r>
          </a:p>
        </p:txBody>
      </p:sp>
      <p:sp>
        <p:nvSpPr>
          <p:cNvPr id="14" name="Rectangle 13">
            <a:extLst>
              <a:ext uri="{FF2B5EF4-FFF2-40B4-BE49-F238E27FC236}">
                <a16:creationId xmlns:a16="http://schemas.microsoft.com/office/drawing/2014/main" id="{1085EA17-42C3-AA43-9427-6538B545FBEF}"/>
              </a:ext>
            </a:extLst>
          </p:cNvPr>
          <p:cNvSpPr/>
          <p:nvPr/>
        </p:nvSpPr>
        <p:spPr>
          <a:xfrm>
            <a:off x="3267221" y="-3277"/>
            <a:ext cx="5876779" cy="92529"/>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437613-9B72-B940-8D67-5F6CB128D134}"/>
              </a:ext>
            </a:extLst>
          </p:cNvPr>
          <p:cNvSpPr/>
          <p:nvPr/>
        </p:nvSpPr>
        <p:spPr>
          <a:xfrm>
            <a:off x="2208725" y="-3277"/>
            <a:ext cx="1058496" cy="92529"/>
          </a:xfrm>
          <a:prstGeom prst="rect">
            <a:avLst/>
          </a:prstGeom>
          <a:solidFill>
            <a:srgbClr val="3DB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EF16FDD-45EB-E64E-BFC1-8E1526465765}"/>
              </a:ext>
            </a:extLst>
          </p:cNvPr>
          <p:cNvSpPr/>
          <p:nvPr/>
        </p:nvSpPr>
        <p:spPr>
          <a:xfrm>
            <a:off x="0" y="-3277"/>
            <a:ext cx="2208725" cy="92529"/>
          </a:xfrm>
          <a:prstGeom prst="rect">
            <a:avLst/>
          </a:prstGeom>
          <a:solidFill>
            <a:srgbClr val="02AF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B53420B-4AC9-9444-B975-244A1A7469E4}"/>
              </a:ext>
            </a:extLst>
          </p:cNvPr>
          <p:cNvSpPr>
            <a:spLocks noGrp="1"/>
          </p:cNvSpPr>
          <p:nvPr>
            <p:ph type="body" sz="quarter" idx="13"/>
          </p:nvPr>
        </p:nvSpPr>
        <p:spPr/>
        <p:txBody>
          <a:bodyPr/>
          <a:lstStyle/>
          <a:p>
            <a:r>
              <a:rPr lang="en-US" dirty="0"/>
              <a:t>Our Approach</a:t>
            </a:r>
          </a:p>
        </p:txBody>
      </p:sp>
    </p:spTree>
    <p:extLst>
      <p:ext uri="{BB962C8B-B14F-4D97-AF65-F5344CB8AC3E}">
        <p14:creationId xmlns:p14="http://schemas.microsoft.com/office/powerpoint/2010/main" val="268281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FB9C6-FA82-4305-BC8D-8F60A6037A58}"/>
              </a:ext>
            </a:extLst>
          </p:cNvPr>
          <p:cNvSpPr>
            <a:spLocks noGrp="1"/>
          </p:cNvSpPr>
          <p:nvPr>
            <p:ph type="body" sz="quarter" idx="10"/>
          </p:nvPr>
        </p:nvSpPr>
        <p:spPr/>
        <p:txBody>
          <a:bodyPr/>
          <a:lstStyle/>
          <a:p>
            <a:r>
              <a:rPr lang="en-US" dirty="0"/>
              <a:t>Your role</a:t>
            </a:r>
          </a:p>
        </p:txBody>
      </p:sp>
      <p:sp>
        <p:nvSpPr>
          <p:cNvPr id="3" name="Text Placeholder 2">
            <a:extLst>
              <a:ext uri="{FF2B5EF4-FFF2-40B4-BE49-F238E27FC236}">
                <a16:creationId xmlns:a16="http://schemas.microsoft.com/office/drawing/2014/main" id="{5CE10F13-719C-426D-A7D5-D12B9BCD7C9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3E4B5E0-9E80-4648-BB00-F4B0EBACAB7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3478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BC4D5B-856F-4D91-BAC5-DC2AC502ACB1}"/>
              </a:ext>
            </a:extLst>
          </p:cNvPr>
          <p:cNvPicPr>
            <a:picLocks noChangeAspect="1"/>
          </p:cNvPicPr>
          <p:nvPr/>
        </p:nvPicPr>
        <p:blipFill>
          <a:blip r:embed="rId3"/>
          <a:stretch>
            <a:fillRect/>
          </a:stretch>
        </p:blipFill>
        <p:spPr>
          <a:xfrm>
            <a:off x="531792" y="320579"/>
            <a:ext cx="7859981" cy="4074721"/>
          </a:xfrm>
          <a:prstGeom prst="rect">
            <a:avLst/>
          </a:prstGeom>
        </p:spPr>
      </p:pic>
      <p:sp>
        <p:nvSpPr>
          <p:cNvPr id="3" name="Rectangle 2">
            <a:extLst>
              <a:ext uri="{FF2B5EF4-FFF2-40B4-BE49-F238E27FC236}">
                <a16:creationId xmlns:a16="http://schemas.microsoft.com/office/drawing/2014/main" id="{AD5BDFBF-1705-B64C-BB5C-3D7A8C2E5E88}"/>
              </a:ext>
            </a:extLst>
          </p:cNvPr>
          <p:cNvSpPr/>
          <p:nvPr/>
        </p:nvSpPr>
        <p:spPr>
          <a:xfrm>
            <a:off x="3267221" y="-3277"/>
            <a:ext cx="5876779" cy="92529"/>
          </a:xfrm>
          <a:prstGeom prst="rect">
            <a:avLst/>
          </a:prstGeom>
          <a:solidFill>
            <a:srgbClr val="78B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9E0DD2F-95B3-8E4B-A319-E0D093B4BA91}"/>
              </a:ext>
            </a:extLst>
          </p:cNvPr>
          <p:cNvSpPr/>
          <p:nvPr/>
        </p:nvSpPr>
        <p:spPr>
          <a:xfrm>
            <a:off x="2208725" y="-3277"/>
            <a:ext cx="1058496" cy="92529"/>
          </a:xfrm>
          <a:prstGeom prst="rect">
            <a:avLst/>
          </a:prstGeom>
          <a:solidFill>
            <a:srgbClr val="3DB6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24BC6E2-D5B3-D843-9C05-222CEBA49ADA}"/>
              </a:ext>
            </a:extLst>
          </p:cNvPr>
          <p:cNvSpPr/>
          <p:nvPr/>
        </p:nvSpPr>
        <p:spPr>
          <a:xfrm>
            <a:off x="0" y="-3277"/>
            <a:ext cx="2208725" cy="92529"/>
          </a:xfrm>
          <a:prstGeom prst="rect">
            <a:avLst/>
          </a:prstGeom>
          <a:solidFill>
            <a:srgbClr val="02AF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031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pasa-team-photo">
            <a:extLst>
              <a:ext uri="{FF2B5EF4-FFF2-40B4-BE49-F238E27FC236}">
                <a16:creationId xmlns:a16="http://schemas.microsoft.com/office/drawing/2014/main" id="{EE720505-AF2C-4291-8D09-D0B36E094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
            <a:ext cx="7924800" cy="464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6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D5592-D10E-4E55-AD99-D2EA2A93A410}"/>
              </a:ext>
            </a:extLst>
          </p:cNvPr>
          <p:cNvSpPr>
            <a:spLocks noGrp="1"/>
          </p:cNvSpPr>
          <p:nvPr>
            <p:ph type="body" sz="quarter" idx="13"/>
          </p:nvPr>
        </p:nvSpPr>
        <p:spPr/>
        <p:txBody>
          <a:bodyPr vert="horz" anchor="t"/>
          <a:lstStyle/>
          <a:p>
            <a:r>
              <a:rPr lang="en-US" dirty="0"/>
              <a:t>Subscribe to News</a:t>
            </a:r>
          </a:p>
        </p:txBody>
      </p:sp>
      <p:sp>
        <p:nvSpPr>
          <p:cNvPr id="3" name="Text Placeholder 2">
            <a:extLst>
              <a:ext uri="{FF2B5EF4-FFF2-40B4-BE49-F238E27FC236}">
                <a16:creationId xmlns:a16="http://schemas.microsoft.com/office/drawing/2014/main" id="{BE1C8759-42C5-4D58-B3F4-1AF6447B1CC7}"/>
              </a:ext>
            </a:extLst>
          </p:cNvPr>
          <p:cNvSpPr>
            <a:spLocks noGrp="1"/>
          </p:cNvSpPr>
          <p:nvPr>
            <p:ph type="body" sz="quarter" idx="12"/>
          </p:nvPr>
        </p:nvSpPr>
        <p:spPr>
          <a:xfrm>
            <a:off x="340786" y="1037169"/>
            <a:ext cx="8439148" cy="3438020"/>
          </a:xfrm>
        </p:spPr>
        <p:txBody>
          <a:bodyPr/>
          <a:lstStyle/>
          <a:p>
            <a:endParaRPr lang="en-US" dirty="0"/>
          </a:p>
        </p:txBody>
      </p:sp>
      <p:pic>
        <p:nvPicPr>
          <p:cNvPr id="4" name="Picture 4" descr="A screenshot of a social media post&#10;&#10;Description generated with very high confidence">
            <a:extLst>
              <a:ext uri="{FF2B5EF4-FFF2-40B4-BE49-F238E27FC236}">
                <a16:creationId xmlns:a16="http://schemas.microsoft.com/office/drawing/2014/main" id="{8FAFC794-69C9-4B8A-86D7-ED2BB1C80E5D}"/>
              </a:ext>
            </a:extLst>
          </p:cNvPr>
          <p:cNvPicPr>
            <a:picLocks noChangeAspect="1"/>
          </p:cNvPicPr>
          <p:nvPr/>
        </p:nvPicPr>
        <p:blipFill>
          <a:blip r:embed="rId3"/>
          <a:stretch>
            <a:fillRect/>
          </a:stretch>
        </p:blipFill>
        <p:spPr>
          <a:xfrm>
            <a:off x="83128" y="906978"/>
            <a:ext cx="8354290" cy="3767446"/>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FACBF6CB-9FD3-491C-876C-535961C35C91}"/>
              </a:ext>
            </a:extLst>
          </p:cNvPr>
          <p:cNvPicPr>
            <a:picLocks noChangeAspect="1"/>
          </p:cNvPicPr>
          <p:nvPr/>
        </p:nvPicPr>
        <p:blipFill>
          <a:blip r:embed="rId4"/>
          <a:stretch>
            <a:fillRect/>
          </a:stretch>
        </p:blipFill>
        <p:spPr>
          <a:xfrm>
            <a:off x="5323114" y="2570683"/>
            <a:ext cx="3285011" cy="1813120"/>
          </a:xfrm>
          <a:prstGeom prst="rect">
            <a:avLst/>
          </a:prstGeom>
        </p:spPr>
      </p:pic>
      <p:sp>
        <p:nvSpPr>
          <p:cNvPr id="8" name="Rectangle 7">
            <a:extLst>
              <a:ext uri="{FF2B5EF4-FFF2-40B4-BE49-F238E27FC236}">
                <a16:creationId xmlns:a16="http://schemas.microsoft.com/office/drawing/2014/main" id="{F67469A4-29C4-4252-A08E-E58A07DB3A28}"/>
              </a:ext>
            </a:extLst>
          </p:cNvPr>
          <p:cNvSpPr/>
          <p:nvPr/>
        </p:nvSpPr>
        <p:spPr>
          <a:xfrm>
            <a:off x="6875812" y="3428256"/>
            <a:ext cx="1099952" cy="49134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0450486-FFB5-428E-85DE-74856EE9B373}"/>
              </a:ext>
            </a:extLst>
          </p:cNvPr>
          <p:cNvSpPr/>
          <p:nvPr/>
        </p:nvSpPr>
        <p:spPr>
          <a:xfrm>
            <a:off x="1474395" y="4016456"/>
            <a:ext cx="1248392" cy="6175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62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69D0F-30C8-41DC-8C09-10E40D1D1B16}"/>
              </a:ext>
            </a:extLst>
          </p:cNvPr>
          <p:cNvPicPr>
            <a:picLocks noChangeAspect="1"/>
          </p:cNvPicPr>
          <p:nvPr/>
        </p:nvPicPr>
        <p:blipFill>
          <a:blip r:embed="rId3"/>
          <a:stretch>
            <a:fillRect/>
          </a:stretch>
        </p:blipFill>
        <p:spPr>
          <a:xfrm>
            <a:off x="1030577" y="191302"/>
            <a:ext cx="7329652" cy="4339670"/>
          </a:xfrm>
          <a:prstGeom prst="rect">
            <a:avLst/>
          </a:prstGeom>
        </p:spPr>
      </p:pic>
      <p:sp>
        <p:nvSpPr>
          <p:cNvPr id="6" name="TextBox 5">
            <a:extLst>
              <a:ext uri="{FF2B5EF4-FFF2-40B4-BE49-F238E27FC236}">
                <a16:creationId xmlns:a16="http://schemas.microsoft.com/office/drawing/2014/main" id="{33BD9B5F-D201-452D-8BB2-346696EEDB4F}"/>
              </a:ext>
            </a:extLst>
          </p:cNvPr>
          <p:cNvSpPr txBox="1"/>
          <p:nvPr/>
        </p:nvSpPr>
        <p:spPr>
          <a:xfrm>
            <a:off x="6498772" y="3488871"/>
            <a:ext cx="1722664" cy="715529"/>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6018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D7B640-8497-47DE-B326-6BD4C23B0F62}"/>
              </a:ext>
            </a:extLst>
          </p:cNvPr>
          <p:cNvSpPr>
            <a:spLocks noGrp="1"/>
          </p:cNvSpPr>
          <p:nvPr>
            <p:ph type="body" sz="quarter" idx="10"/>
          </p:nvPr>
        </p:nvSpPr>
        <p:spPr/>
        <p:txBody>
          <a:bodyPr/>
          <a:lstStyle/>
          <a:p>
            <a:r>
              <a:rPr lang="en-US" dirty="0"/>
              <a:t>And finally</a:t>
            </a:r>
          </a:p>
        </p:txBody>
      </p:sp>
      <p:sp>
        <p:nvSpPr>
          <p:cNvPr id="3" name="Text Placeholder 2">
            <a:extLst>
              <a:ext uri="{FF2B5EF4-FFF2-40B4-BE49-F238E27FC236}">
                <a16:creationId xmlns:a16="http://schemas.microsoft.com/office/drawing/2014/main" id="{5E3F9341-5A30-4724-BC42-E2C6BB1B89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BCA490D-B904-4D11-A18D-DC4511E1B17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5013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1BF4B-B59A-47F9-B9CA-BC3DC6FD6036}"/>
              </a:ext>
            </a:extLst>
          </p:cNvPr>
          <p:cNvSpPr>
            <a:spLocks noGrp="1"/>
          </p:cNvSpPr>
          <p:nvPr>
            <p:ph type="body" sz="quarter" idx="13"/>
          </p:nvPr>
        </p:nvSpPr>
        <p:spPr/>
        <p:txBody>
          <a:bodyPr/>
          <a:lstStyle/>
          <a:p>
            <a:r>
              <a:rPr lang="en-US" dirty="0"/>
              <a:t>Tipasa in Indiana</a:t>
            </a:r>
          </a:p>
          <a:p>
            <a:endParaRPr lang="en-US" dirty="0"/>
          </a:p>
          <a:p>
            <a:endParaRPr lang="en-US" dirty="0"/>
          </a:p>
          <a:p>
            <a:endParaRPr lang="en-US" dirty="0"/>
          </a:p>
        </p:txBody>
      </p:sp>
      <p:pic>
        <p:nvPicPr>
          <p:cNvPr id="3076" name="Picture 4" descr="online survey icon">
            <a:extLst>
              <a:ext uri="{FF2B5EF4-FFF2-40B4-BE49-F238E27FC236}">
                <a16:creationId xmlns:a16="http://schemas.microsoft.com/office/drawing/2014/main" id="{ACB00A3E-2912-498E-A508-07C85BB0E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714" y="89698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DA37F57-6854-446E-AF33-2392C60D791B}"/>
              </a:ext>
            </a:extLst>
          </p:cNvPr>
          <p:cNvSpPr/>
          <p:nvPr/>
        </p:nvSpPr>
        <p:spPr>
          <a:xfrm>
            <a:off x="340786" y="1417588"/>
            <a:ext cx="6517214" cy="2031325"/>
          </a:xfrm>
          <a:prstGeom prst="rect">
            <a:avLst/>
          </a:prstGeom>
        </p:spPr>
        <p:txBody>
          <a:bodyPr wrap="square">
            <a:spAutoFit/>
          </a:bodyPr>
          <a:lstStyle/>
          <a:p>
            <a:r>
              <a:rPr lang="en-US" b="1" dirty="0">
                <a:solidFill>
                  <a:srgbClr val="FFFFFF"/>
                </a:solidFill>
                <a:latin typeface="Calibri" panose="020F0502020204030204" pitchFamily="34" charset="0"/>
              </a:rPr>
              <a:t>OCLC Symbol	Reg ID	Library/Institution Name	</a:t>
            </a:r>
          </a:p>
          <a:p>
            <a:r>
              <a:rPr lang="en-US" dirty="0">
                <a:solidFill>
                  <a:srgbClr val="000000"/>
                </a:solidFill>
                <a:latin typeface="Calibri" panose="020F0502020204030204" pitchFamily="34" charset="0"/>
              </a:rPr>
              <a:t>FW8		University of Saint Francis	</a:t>
            </a:r>
          </a:p>
          <a:p>
            <a:r>
              <a:rPr lang="en-US" dirty="0">
                <a:solidFill>
                  <a:srgbClr val="000000"/>
                </a:solidFill>
                <a:latin typeface="Calibri" panose="020F0502020204030204" pitchFamily="34" charset="0"/>
              </a:rPr>
              <a:t>IE0		Indiana University, East	</a:t>
            </a:r>
          </a:p>
          <a:p>
            <a:r>
              <a:rPr lang="en-US" dirty="0">
                <a:solidFill>
                  <a:srgbClr val="000000"/>
                </a:solidFill>
                <a:latin typeface="Calibri" panose="020F0502020204030204" pitchFamily="34" charset="0"/>
              </a:rPr>
              <a:t>III		University of Indianapolis	</a:t>
            </a:r>
          </a:p>
          <a:p>
            <a:r>
              <a:rPr lang="en-US" dirty="0">
                <a:solidFill>
                  <a:srgbClr val="000000"/>
                </a:solidFill>
                <a:latin typeface="Calibri" panose="020F0502020204030204" pitchFamily="34" charset="0"/>
              </a:rPr>
              <a:t>IU0		Indiana University, Kokomo	</a:t>
            </a:r>
          </a:p>
          <a:p>
            <a:r>
              <a:rPr lang="en-US" dirty="0">
                <a:solidFill>
                  <a:srgbClr val="000000"/>
                </a:solidFill>
                <a:latin typeface="Calibri" panose="020F0502020204030204" pitchFamily="34" charset="0"/>
              </a:rPr>
              <a:t>IUE		University of Evansville	</a:t>
            </a:r>
          </a:p>
          <a:p>
            <a:r>
              <a:rPr lang="en-US" dirty="0">
                <a:solidFill>
                  <a:srgbClr val="000000"/>
                </a:solidFill>
                <a:latin typeface="Calibri" panose="020F0502020204030204" pitchFamily="34" charset="0"/>
              </a:rPr>
              <a:t>IWC		Wabash College	</a:t>
            </a:r>
          </a:p>
        </p:txBody>
      </p:sp>
    </p:spTree>
    <p:extLst>
      <p:ext uri="{BB962C8B-B14F-4D97-AF65-F5344CB8AC3E}">
        <p14:creationId xmlns:p14="http://schemas.microsoft.com/office/powerpoint/2010/main" val="231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52426" y="1045029"/>
            <a:ext cx="8439148" cy="3862131"/>
          </a:xfrm>
        </p:spPr>
        <p:txBody>
          <a:bodyPr/>
          <a:lstStyle/>
          <a:p>
            <a:r>
              <a:rPr lang="en-US" sz="1800" dirty="0"/>
              <a:t>FirstSearch/WorldCat Discovery subscription funded by the IN State Library will end on 12/31/19</a:t>
            </a:r>
          </a:p>
          <a:p>
            <a:pPr lvl="1"/>
            <a:r>
              <a:rPr lang="en-US" sz="2000" dirty="0"/>
              <a:t>Will impact ability for users to request items with an ILL request form directly from search results in FirstSearch or WorldCat Discovery</a:t>
            </a:r>
          </a:p>
          <a:p>
            <a:pPr lvl="1"/>
            <a:r>
              <a:rPr lang="en-US" sz="2000" dirty="0"/>
              <a:t>A number of Indiana users of ILLiad, Tipasa, </a:t>
            </a:r>
            <a:r>
              <a:rPr lang="en-US" sz="2000" dirty="0" err="1"/>
              <a:t>WorldShare</a:t>
            </a:r>
            <a:r>
              <a:rPr lang="en-US" sz="2000" dirty="0"/>
              <a:t> ILL are receiving requests from FirstSearch or </a:t>
            </a:r>
            <a:r>
              <a:rPr lang="en-US" sz="2000" dirty="0" err="1"/>
              <a:t>WorldCat</a:t>
            </a:r>
            <a:r>
              <a:rPr lang="en-US" sz="2000" dirty="0"/>
              <a:t> Discovery</a:t>
            </a:r>
          </a:p>
          <a:p>
            <a:r>
              <a:rPr lang="en-US" sz="1800" dirty="0"/>
              <a:t>To learn about FirstSearch/WorldCat Discovery subscription options beyond 12/31/19 please contact OCLC at libservices@oclc.org</a:t>
            </a:r>
          </a:p>
          <a:p>
            <a:pPr lvl="1"/>
            <a:endParaRPr lang="en-US" sz="2000" dirty="0"/>
          </a:p>
          <a:p>
            <a:endParaRPr lang="en-US" sz="1800" dirty="0"/>
          </a:p>
          <a:p>
            <a:endParaRPr lang="en-US" dirty="0"/>
          </a:p>
        </p:txBody>
      </p:sp>
      <p:sp>
        <p:nvSpPr>
          <p:cNvPr id="4" name="Text Placeholder 3"/>
          <p:cNvSpPr>
            <a:spLocks noGrp="1"/>
          </p:cNvSpPr>
          <p:nvPr>
            <p:ph type="body" sz="quarter" idx="13"/>
          </p:nvPr>
        </p:nvSpPr>
        <p:spPr>
          <a:xfrm>
            <a:off x="340787" y="343304"/>
            <a:ext cx="8439148" cy="897458"/>
          </a:xfrm>
        </p:spPr>
        <p:txBody>
          <a:bodyPr>
            <a:normAutofit/>
          </a:bodyPr>
          <a:lstStyle/>
          <a:p>
            <a:r>
              <a:rPr lang="en-US" sz="2400" dirty="0"/>
              <a:t>ILL requesting in FirstSearch &amp; WorldCat Discovery </a:t>
            </a:r>
          </a:p>
        </p:txBody>
      </p:sp>
    </p:spTree>
    <p:extLst>
      <p:ext uri="{BB962C8B-B14F-4D97-AF65-F5344CB8AC3E}">
        <p14:creationId xmlns:p14="http://schemas.microsoft.com/office/powerpoint/2010/main" val="131166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D7B640-8497-47DE-B326-6BD4C23B0F62}"/>
              </a:ext>
            </a:extLst>
          </p:cNvPr>
          <p:cNvSpPr>
            <a:spLocks noGrp="1"/>
          </p:cNvSpPr>
          <p:nvPr>
            <p:ph type="body" sz="quarter" idx="10"/>
          </p:nvPr>
        </p:nvSpPr>
        <p:spPr/>
        <p:txBody>
          <a:bodyPr/>
          <a:lstStyle/>
          <a:p>
            <a:r>
              <a:rPr lang="en-US" dirty="0"/>
              <a:t>Questions?</a:t>
            </a:r>
          </a:p>
        </p:txBody>
      </p:sp>
      <p:sp>
        <p:nvSpPr>
          <p:cNvPr id="3" name="Text Placeholder 2">
            <a:extLst>
              <a:ext uri="{FF2B5EF4-FFF2-40B4-BE49-F238E27FC236}">
                <a16:creationId xmlns:a16="http://schemas.microsoft.com/office/drawing/2014/main" id="{5E3F9341-5A30-4724-BC42-E2C6BB1B89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BCA490D-B904-4D11-A18D-DC4511E1B17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7798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E8E73-47F5-491C-9D48-4DE22EFD915F}"/>
              </a:ext>
            </a:extLst>
          </p:cNvPr>
          <p:cNvSpPr>
            <a:spLocks noGrp="1"/>
          </p:cNvSpPr>
          <p:nvPr>
            <p:ph type="body" sz="quarter" idx="10"/>
          </p:nvPr>
        </p:nvSpPr>
        <p:spPr/>
        <p:txBody>
          <a:bodyPr/>
          <a:lstStyle/>
          <a:p>
            <a:r>
              <a:rPr lang="en-US" dirty="0"/>
              <a:t>Thank you!</a:t>
            </a:r>
          </a:p>
        </p:txBody>
      </p:sp>
      <p:sp>
        <p:nvSpPr>
          <p:cNvPr id="3" name="Text Placeholder 2">
            <a:extLst>
              <a:ext uri="{FF2B5EF4-FFF2-40B4-BE49-F238E27FC236}">
                <a16:creationId xmlns:a16="http://schemas.microsoft.com/office/drawing/2014/main" id="{6D23F7F9-ED1A-4CA6-B38C-491D9B9FD3F0}"/>
              </a:ext>
            </a:extLst>
          </p:cNvPr>
          <p:cNvSpPr>
            <a:spLocks noGrp="1"/>
          </p:cNvSpPr>
          <p:nvPr>
            <p:ph type="body" sz="quarter" idx="11"/>
          </p:nvPr>
        </p:nvSpPr>
        <p:spPr/>
        <p:txBody>
          <a:bodyPr>
            <a:normAutofit fontScale="92500" lnSpcReduction="20000"/>
          </a:bodyPr>
          <a:lstStyle/>
          <a:p>
            <a:r>
              <a:rPr lang="en-US" dirty="0"/>
              <a:t>Tony Melvyn</a:t>
            </a:r>
          </a:p>
        </p:txBody>
      </p:sp>
      <p:sp>
        <p:nvSpPr>
          <p:cNvPr id="4" name="Text Placeholder 3">
            <a:extLst>
              <a:ext uri="{FF2B5EF4-FFF2-40B4-BE49-F238E27FC236}">
                <a16:creationId xmlns:a16="http://schemas.microsoft.com/office/drawing/2014/main" id="{B138C569-2045-4780-9B96-D3C6529685CA}"/>
              </a:ext>
            </a:extLst>
          </p:cNvPr>
          <p:cNvSpPr>
            <a:spLocks noGrp="1"/>
          </p:cNvSpPr>
          <p:nvPr>
            <p:ph type="body" sz="quarter" idx="12"/>
          </p:nvPr>
        </p:nvSpPr>
        <p:spPr/>
        <p:txBody>
          <a:bodyPr>
            <a:normAutofit fontScale="92500" lnSpcReduction="20000"/>
          </a:bodyPr>
          <a:lstStyle/>
          <a:p>
            <a:r>
              <a:rPr lang="en-US" dirty="0"/>
              <a:t>Product Manager, Resource Sharing</a:t>
            </a:r>
          </a:p>
        </p:txBody>
      </p:sp>
      <p:sp>
        <p:nvSpPr>
          <p:cNvPr id="5" name="Text Placeholder 4">
            <a:extLst>
              <a:ext uri="{FF2B5EF4-FFF2-40B4-BE49-F238E27FC236}">
                <a16:creationId xmlns:a16="http://schemas.microsoft.com/office/drawing/2014/main" id="{D8480782-A0AC-40C4-90AC-B9929B9AEF90}"/>
              </a:ext>
            </a:extLst>
          </p:cNvPr>
          <p:cNvSpPr>
            <a:spLocks noGrp="1"/>
          </p:cNvSpPr>
          <p:nvPr>
            <p:ph type="body" sz="quarter" idx="13"/>
          </p:nvPr>
        </p:nvSpPr>
        <p:spPr>
          <a:xfrm>
            <a:off x="240428" y="1508234"/>
            <a:ext cx="3887788" cy="486029"/>
          </a:xfrm>
        </p:spPr>
        <p:txBody>
          <a:bodyPr>
            <a:normAutofit/>
          </a:bodyPr>
          <a:lstStyle/>
          <a:p>
            <a:r>
              <a:rPr lang="en-US" dirty="0">
                <a:hlinkClick r:id="rId2"/>
              </a:rPr>
              <a:t>melvynt@oclc.org</a:t>
            </a:r>
            <a:endParaRPr lang="en-US" dirty="0"/>
          </a:p>
          <a:p>
            <a:endParaRPr lang="en-US" dirty="0"/>
          </a:p>
        </p:txBody>
      </p:sp>
    </p:spTree>
    <p:extLst>
      <p:ext uri="{BB962C8B-B14F-4D97-AF65-F5344CB8AC3E}">
        <p14:creationId xmlns:p14="http://schemas.microsoft.com/office/powerpoint/2010/main" val="356625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1BF4B-B59A-47F9-B9CA-BC3DC6FD6036}"/>
              </a:ext>
            </a:extLst>
          </p:cNvPr>
          <p:cNvSpPr>
            <a:spLocks noGrp="1"/>
          </p:cNvSpPr>
          <p:nvPr>
            <p:ph type="body" sz="quarter" idx="13"/>
          </p:nvPr>
        </p:nvSpPr>
        <p:spPr/>
        <p:txBody>
          <a:bodyPr/>
          <a:lstStyle/>
          <a:p>
            <a:r>
              <a:rPr lang="en-US" dirty="0"/>
              <a:t>Top Indiana Lenders</a:t>
            </a:r>
          </a:p>
          <a:p>
            <a:endParaRPr lang="en-US" dirty="0"/>
          </a:p>
          <a:p>
            <a:endParaRPr lang="en-US" dirty="0"/>
          </a:p>
          <a:p>
            <a:endParaRPr lang="en-US" dirty="0"/>
          </a:p>
        </p:txBody>
      </p:sp>
      <p:pic>
        <p:nvPicPr>
          <p:cNvPr id="3076" name="Picture 4" descr="online survey icon">
            <a:extLst>
              <a:ext uri="{FF2B5EF4-FFF2-40B4-BE49-F238E27FC236}">
                <a16:creationId xmlns:a16="http://schemas.microsoft.com/office/drawing/2014/main" id="{ACB00A3E-2912-498E-A508-07C85BB0E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714" y="89698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501702-2D71-4278-9BAC-90B0A21AC437}"/>
              </a:ext>
            </a:extLst>
          </p:cNvPr>
          <p:cNvSpPr/>
          <p:nvPr/>
        </p:nvSpPr>
        <p:spPr>
          <a:xfrm>
            <a:off x="317506" y="725091"/>
            <a:ext cx="5900414" cy="3693319"/>
          </a:xfrm>
          <a:prstGeom prst="rect">
            <a:avLst/>
          </a:prstGeom>
        </p:spPr>
        <p:txBody>
          <a:bodyPr wrap="square">
            <a:spAutoFit/>
          </a:bodyPr>
          <a:lstStyle/>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Rank	Symbol	Name	</a:t>
            </a:r>
          </a:p>
          <a:p>
            <a:r>
              <a:rPr lang="en-US" dirty="0">
                <a:solidFill>
                  <a:srgbClr val="000000"/>
                </a:solidFill>
                <a:latin typeface="Calibri" panose="020F0502020204030204" pitchFamily="34" charset="0"/>
              </a:rPr>
              <a:t>9	IUL	INDIANA UNIV	</a:t>
            </a:r>
          </a:p>
          <a:p>
            <a:r>
              <a:rPr lang="en-US" dirty="0">
                <a:solidFill>
                  <a:srgbClr val="000000"/>
                </a:solidFill>
                <a:latin typeface="Calibri" panose="020F0502020204030204" pitchFamily="34" charset="0"/>
              </a:rPr>
              <a:t>42	IND	UNIV OF NOTRE DAME	</a:t>
            </a:r>
          </a:p>
          <a:p>
            <a:r>
              <a:rPr lang="en-US" dirty="0">
                <a:solidFill>
                  <a:srgbClr val="000000"/>
                </a:solidFill>
                <a:latin typeface="Calibri" panose="020F0502020204030204" pitchFamily="34" charset="0"/>
              </a:rPr>
              <a:t>62	IPL	PURDUE UNIV	</a:t>
            </a:r>
          </a:p>
          <a:p>
            <a:r>
              <a:rPr lang="it-IT" dirty="0">
                <a:solidFill>
                  <a:srgbClr val="000000"/>
                </a:solidFill>
                <a:latin typeface="Calibri" panose="020F0502020204030204" pitchFamily="34" charset="0"/>
              </a:rPr>
              <a:t>122	IUP	INDIANA UNIV PURDUE UNIV INDIANAPOLIS L	</a:t>
            </a:r>
          </a:p>
          <a:p>
            <a:r>
              <a:rPr lang="en-US" dirty="0">
                <a:solidFill>
                  <a:srgbClr val="000000"/>
                </a:solidFill>
                <a:latin typeface="Calibri" panose="020F0502020204030204" pitchFamily="34" charset="0"/>
              </a:rPr>
              <a:t>143	IBS	BALL STATE UNIV LIBR	</a:t>
            </a:r>
          </a:p>
          <a:p>
            <a:r>
              <a:rPr lang="en-US" dirty="0">
                <a:solidFill>
                  <a:srgbClr val="000000"/>
                </a:solidFill>
                <a:latin typeface="Calibri" panose="020F0502020204030204" pitchFamily="34" charset="0"/>
              </a:rPr>
              <a:t>156	IMF	ALLEN CNTY PUB LIBR	</a:t>
            </a:r>
          </a:p>
          <a:p>
            <a:r>
              <a:rPr lang="en-US" dirty="0">
                <a:solidFill>
                  <a:srgbClr val="000000"/>
                </a:solidFill>
                <a:latin typeface="Calibri" panose="020F0502020204030204" pitchFamily="34" charset="0"/>
              </a:rPr>
              <a:t>173	IMC	INDIANA WESLEYAN UNIV MARION LIBR	</a:t>
            </a:r>
          </a:p>
          <a:p>
            <a:r>
              <a:rPr lang="pt-BR" dirty="0">
                <a:solidFill>
                  <a:srgbClr val="000000"/>
                </a:solidFill>
                <a:latin typeface="Calibri" panose="020F0502020204030204" pitchFamily="34" charset="0"/>
              </a:rPr>
              <a:t>199	I3U	INDIANA UNIV S BEND	</a:t>
            </a:r>
          </a:p>
          <a:p>
            <a:r>
              <a:rPr lang="it-IT" dirty="0">
                <a:solidFill>
                  <a:srgbClr val="000000"/>
                </a:solidFill>
                <a:latin typeface="Calibri" panose="020F0502020204030204" pitchFamily="34" charset="0"/>
              </a:rPr>
              <a:t>268	ISU	INDIANA STATE UNIV LIBR	</a:t>
            </a:r>
          </a:p>
          <a:p>
            <a:r>
              <a:rPr lang="en-US" dirty="0">
                <a:solidFill>
                  <a:srgbClr val="000000"/>
                </a:solidFill>
                <a:latin typeface="Calibri" panose="020F0502020204030204" pitchFamily="34" charset="0"/>
              </a:rPr>
              <a:t>284	IMD	INDIANAPOLIS PUB LIBR	</a:t>
            </a:r>
          </a:p>
        </p:txBody>
      </p:sp>
    </p:spTree>
    <p:extLst>
      <p:ext uri="{BB962C8B-B14F-4D97-AF65-F5344CB8AC3E}">
        <p14:creationId xmlns:p14="http://schemas.microsoft.com/office/powerpoint/2010/main" val="28280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1BF4B-B59A-47F9-B9CA-BC3DC6FD6036}"/>
              </a:ext>
            </a:extLst>
          </p:cNvPr>
          <p:cNvSpPr>
            <a:spLocks noGrp="1"/>
          </p:cNvSpPr>
          <p:nvPr>
            <p:ph type="body" sz="quarter" idx="13"/>
          </p:nvPr>
        </p:nvSpPr>
        <p:spPr/>
        <p:txBody>
          <a:bodyPr/>
          <a:lstStyle/>
          <a:p>
            <a:r>
              <a:rPr lang="en-US" dirty="0"/>
              <a:t>Top Indiana Borrowers</a:t>
            </a:r>
          </a:p>
          <a:p>
            <a:endParaRPr lang="en-US" dirty="0"/>
          </a:p>
          <a:p>
            <a:endParaRPr lang="en-US" dirty="0"/>
          </a:p>
          <a:p>
            <a:endParaRPr lang="en-US" dirty="0"/>
          </a:p>
        </p:txBody>
      </p:sp>
      <p:pic>
        <p:nvPicPr>
          <p:cNvPr id="3076" name="Picture 4" descr="online survey icon">
            <a:extLst>
              <a:ext uri="{FF2B5EF4-FFF2-40B4-BE49-F238E27FC236}">
                <a16:creationId xmlns:a16="http://schemas.microsoft.com/office/drawing/2014/main" id="{ACB00A3E-2912-498E-A508-07C85BB0E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714" y="89698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384622A-F3EC-4ED2-BFC4-BAF6B7B4D02C}"/>
              </a:ext>
            </a:extLst>
          </p:cNvPr>
          <p:cNvSpPr/>
          <p:nvPr/>
        </p:nvSpPr>
        <p:spPr>
          <a:xfrm>
            <a:off x="487680" y="1002090"/>
            <a:ext cx="5059680" cy="3139321"/>
          </a:xfrm>
          <a:prstGeom prst="rect">
            <a:avLst/>
          </a:prstGeom>
        </p:spPr>
        <p:txBody>
          <a:bodyPr wrap="square">
            <a:spAutoFit/>
          </a:bodyPr>
          <a:lstStyle/>
          <a:p>
            <a:r>
              <a:rPr lang="en-US" b="1" dirty="0">
                <a:solidFill>
                  <a:srgbClr val="000000"/>
                </a:solidFill>
                <a:latin typeface="Calibri" panose="020F0502020204030204" pitchFamily="34" charset="0"/>
              </a:rPr>
              <a:t>Rank	Symbol	Name	</a:t>
            </a:r>
          </a:p>
          <a:p>
            <a:r>
              <a:rPr lang="en-US" dirty="0">
                <a:solidFill>
                  <a:srgbClr val="000000"/>
                </a:solidFill>
                <a:latin typeface="Calibri" panose="020F0502020204030204" pitchFamily="34" charset="0"/>
              </a:rPr>
              <a:t>16	IBS		BALL STATE UNIV LIBR	</a:t>
            </a:r>
          </a:p>
          <a:p>
            <a:r>
              <a:rPr lang="en-US" dirty="0">
                <a:solidFill>
                  <a:srgbClr val="000000"/>
                </a:solidFill>
                <a:latin typeface="Calibri" panose="020F0502020204030204" pitchFamily="34" charset="0"/>
              </a:rPr>
              <a:t>19	IUL		INDIANA UNIV	</a:t>
            </a:r>
          </a:p>
          <a:p>
            <a:r>
              <a:rPr lang="en-US" dirty="0">
                <a:solidFill>
                  <a:srgbClr val="000000"/>
                </a:solidFill>
                <a:latin typeface="Calibri" panose="020F0502020204030204" pitchFamily="34" charset="0"/>
              </a:rPr>
              <a:t>38	IPL		PURDUE UNIV	</a:t>
            </a:r>
          </a:p>
          <a:p>
            <a:r>
              <a:rPr lang="en-US" dirty="0">
                <a:solidFill>
                  <a:srgbClr val="000000"/>
                </a:solidFill>
                <a:latin typeface="Calibri" panose="020F0502020204030204" pitchFamily="34" charset="0"/>
              </a:rPr>
              <a:t>48	IND		UNIV OF NOTRE DAME	</a:t>
            </a:r>
          </a:p>
          <a:p>
            <a:r>
              <a:rPr lang="en-US" dirty="0">
                <a:solidFill>
                  <a:srgbClr val="000000"/>
                </a:solidFill>
                <a:latin typeface="Calibri" panose="020F0502020204030204" pitchFamily="34" charset="0"/>
              </a:rPr>
              <a:t>84	SHARE	INDIANA ST LIB	</a:t>
            </a:r>
          </a:p>
          <a:p>
            <a:r>
              <a:rPr lang="en-US" dirty="0">
                <a:solidFill>
                  <a:srgbClr val="000000"/>
                </a:solidFill>
                <a:latin typeface="Calibri" panose="020F0502020204030204" pitchFamily="34" charset="0"/>
              </a:rPr>
              <a:t>124	III		UNIV OF INDIANAPOLIS	</a:t>
            </a:r>
          </a:p>
          <a:p>
            <a:r>
              <a:rPr lang="it-IT" dirty="0">
                <a:solidFill>
                  <a:srgbClr val="000000"/>
                </a:solidFill>
                <a:latin typeface="Calibri" panose="020F0502020204030204" pitchFamily="34" charset="0"/>
              </a:rPr>
              <a:t>152	ISU		INDIANA STATE UNIV LIBR	</a:t>
            </a:r>
          </a:p>
          <a:p>
            <a:r>
              <a:rPr lang="en-US" dirty="0">
                <a:solidFill>
                  <a:srgbClr val="000000"/>
                </a:solidFill>
                <a:latin typeface="Calibri" panose="020F0502020204030204" pitchFamily="34" charset="0"/>
              </a:rPr>
              <a:t>203	IVU		VALPARAISO UNIV	</a:t>
            </a:r>
          </a:p>
          <a:p>
            <a:r>
              <a:rPr lang="en-US" dirty="0">
                <a:solidFill>
                  <a:srgbClr val="000000"/>
                </a:solidFill>
                <a:latin typeface="Calibri" panose="020F0502020204030204" pitchFamily="34" charset="0"/>
              </a:rPr>
              <a:t>206	IDU		DEPAUW UNIV	</a:t>
            </a:r>
          </a:p>
          <a:p>
            <a:r>
              <a:rPr lang="en-US" dirty="0">
                <a:solidFill>
                  <a:srgbClr val="000000"/>
                </a:solidFill>
                <a:latin typeface="Calibri" panose="020F0502020204030204" pitchFamily="34" charset="0"/>
              </a:rPr>
              <a:t>229	HV6		PURDUE UNIV FT WAYNE	</a:t>
            </a:r>
          </a:p>
        </p:txBody>
      </p:sp>
    </p:spTree>
    <p:extLst>
      <p:ext uri="{BB962C8B-B14F-4D97-AF65-F5344CB8AC3E}">
        <p14:creationId xmlns:p14="http://schemas.microsoft.com/office/powerpoint/2010/main" val="9055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794010-CDCB-4C88-8D5F-CCD06A1ED0A4}"/>
              </a:ext>
            </a:extLst>
          </p:cNvPr>
          <p:cNvSpPr>
            <a:spLocks noGrp="1"/>
          </p:cNvSpPr>
          <p:nvPr>
            <p:ph type="body" sz="quarter" idx="12"/>
          </p:nvPr>
        </p:nvSpPr>
        <p:spPr>
          <a:xfrm>
            <a:off x="340786" y="1584959"/>
            <a:ext cx="8439148" cy="2801165"/>
          </a:xfrm>
        </p:spPr>
        <p:txBody>
          <a:bodyPr/>
          <a:lstStyle/>
          <a:p>
            <a:r>
              <a:rPr lang="en-US" sz="2000" dirty="0"/>
              <a:t>Which novelist born in Indiana has the most library holdings in </a:t>
            </a:r>
            <a:r>
              <a:rPr lang="en-US" sz="2000" dirty="0" err="1"/>
              <a:t>Worldcat</a:t>
            </a:r>
            <a:r>
              <a:rPr lang="en-US" sz="2000" dirty="0"/>
              <a:t>? </a:t>
            </a:r>
          </a:p>
          <a:p>
            <a:r>
              <a:rPr lang="en-US" sz="2000" dirty="0"/>
              <a:t>What title from that novelist?</a:t>
            </a:r>
          </a:p>
          <a:p>
            <a:pPr marL="0" indent="0">
              <a:buNone/>
            </a:pPr>
            <a:endParaRPr lang="en-US" sz="2000" dirty="0"/>
          </a:p>
        </p:txBody>
      </p:sp>
      <p:sp>
        <p:nvSpPr>
          <p:cNvPr id="3" name="Text Placeholder 2">
            <a:extLst>
              <a:ext uri="{FF2B5EF4-FFF2-40B4-BE49-F238E27FC236}">
                <a16:creationId xmlns:a16="http://schemas.microsoft.com/office/drawing/2014/main" id="{D6E1BF4B-B59A-47F9-B9CA-BC3DC6FD6036}"/>
              </a:ext>
            </a:extLst>
          </p:cNvPr>
          <p:cNvSpPr>
            <a:spLocks noGrp="1"/>
          </p:cNvSpPr>
          <p:nvPr>
            <p:ph type="body" sz="quarter" idx="13"/>
          </p:nvPr>
        </p:nvSpPr>
        <p:spPr>
          <a:xfrm>
            <a:off x="340786" y="343304"/>
            <a:ext cx="8439148" cy="1032650"/>
          </a:xfrm>
        </p:spPr>
        <p:txBody>
          <a:bodyPr/>
          <a:lstStyle/>
          <a:p>
            <a:r>
              <a:rPr lang="en-US" sz="3200" dirty="0"/>
              <a:t>Top Ten Indiana Novelist in </a:t>
            </a:r>
            <a:r>
              <a:rPr lang="en-US" sz="3200" dirty="0" err="1"/>
              <a:t>WorldCat</a:t>
            </a:r>
            <a:endParaRPr lang="en-US" sz="3200" dirty="0"/>
          </a:p>
        </p:txBody>
      </p:sp>
    </p:spTree>
    <p:extLst>
      <p:ext uri="{BB962C8B-B14F-4D97-AF65-F5344CB8AC3E}">
        <p14:creationId xmlns:p14="http://schemas.microsoft.com/office/powerpoint/2010/main" val="33271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FED82B-2970-4EE1-AFBE-631E9D909D78}"/>
              </a:ext>
            </a:extLst>
          </p:cNvPr>
          <p:cNvPicPr>
            <a:picLocks noChangeAspect="1"/>
          </p:cNvPicPr>
          <p:nvPr/>
        </p:nvPicPr>
        <p:blipFill>
          <a:blip r:embed="rId3"/>
          <a:stretch>
            <a:fillRect/>
          </a:stretch>
        </p:blipFill>
        <p:spPr>
          <a:xfrm>
            <a:off x="2049643" y="226557"/>
            <a:ext cx="1420298" cy="2341400"/>
          </a:xfrm>
          <a:prstGeom prst="rect">
            <a:avLst/>
          </a:prstGeom>
        </p:spPr>
      </p:pic>
      <p:pic>
        <p:nvPicPr>
          <p:cNvPr id="14" name="Picture 13">
            <a:extLst>
              <a:ext uri="{FF2B5EF4-FFF2-40B4-BE49-F238E27FC236}">
                <a16:creationId xmlns:a16="http://schemas.microsoft.com/office/drawing/2014/main" id="{E4781B6E-AC2E-4213-9527-4005B48805DE}"/>
              </a:ext>
            </a:extLst>
          </p:cNvPr>
          <p:cNvPicPr>
            <a:picLocks noChangeAspect="1"/>
          </p:cNvPicPr>
          <p:nvPr/>
        </p:nvPicPr>
        <p:blipFill>
          <a:blip r:embed="rId4"/>
          <a:stretch>
            <a:fillRect/>
          </a:stretch>
        </p:blipFill>
        <p:spPr>
          <a:xfrm>
            <a:off x="3775463" y="226557"/>
            <a:ext cx="1420298" cy="2341399"/>
          </a:xfrm>
          <a:prstGeom prst="rect">
            <a:avLst/>
          </a:prstGeom>
        </p:spPr>
      </p:pic>
      <p:pic>
        <p:nvPicPr>
          <p:cNvPr id="15" name="Picture 14">
            <a:extLst>
              <a:ext uri="{FF2B5EF4-FFF2-40B4-BE49-F238E27FC236}">
                <a16:creationId xmlns:a16="http://schemas.microsoft.com/office/drawing/2014/main" id="{FED48F83-43D8-4970-8B0C-8404AFE00F4A}"/>
              </a:ext>
            </a:extLst>
          </p:cNvPr>
          <p:cNvPicPr>
            <a:picLocks noChangeAspect="1"/>
          </p:cNvPicPr>
          <p:nvPr/>
        </p:nvPicPr>
        <p:blipFill>
          <a:blip r:embed="rId5"/>
          <a:stretch>
            <a:fillRect/>
          </a:stretch>
        </p:blipFill>
        <p:spPr>
          <a:xfrm>
            <a:off x="5472115" y="226557"/>
            <a:ext cx="1398855" cy="2341399"/>
          </a:xfrm>
          <a:prstGeom prst="rect">
            <a:avLst/>
          </a:prstGeom>
        </p:spPr>
      </p:pic>
      <p:pic>
        <p:nvPicPr>
          <p:cNvPr id="16" name="Picture 15">
            <a:extLst>
              <a:ext uri="{FF2B5EF4-FFF2-40B4-BE49-F238E27FC236}">
                <a16:creationId xmlns:a16="http://schemas.microsoft.com/office/drawing/2014/main" id="{37ED066A-95F4-4203-8337-B819797DDDC8}"/>
              </a:ext>
            </a:extLst>
          </p:cNvPr>
          <p:cNvPicPr>
            <a:picLocks noChangeAspect="1"/>
          </p:cNvPicPr>
          <p:nvPr/>
        </p:nvPicPr>
        <p:blipFill>
          <a:blip r:embed="rId6"/>
          <a:stretch>
            <a:fillRect/>
          </a:stretch>
        </p:blipFill>
        <p:spPr>
          <a:xfrm>
            <a:off x="7115801" y="226557"/>
            <a:ext cx="1638647" cy="2341399"/>
          </a:xfrm>
          <a:prstGeom prst="rect">
            <a:avLst/>
          </a:prstGeom>
        </p:spPr>
      </p:pic>
      <p:pic>
        <p:nvPicPr>
          <p:cNvPr id="17" name="Picture 16">
            <a:extLst>
              <a:ext uri="{FF2B5EF4-FFF2-40B4-BE49-F238E27FC236}">
                <a16:creationId xmlns:a16="http://schemas.microsoft.com/office/drawing/2014/main" id="{00916AC7-F068-44C4-ABD1-2264E86C0E0D}"/>
              </a:ext>
            </a:extLst>
          </p:cNvPr>
          <p:cNvPicPr>
            <a:picLocks noChangeAspect="1"/>
          </p:cNvPicPr>
          <p:nvPr/>
        </p:nvPicPr>
        <p:blipFill>
          <a:blip r:embed="rId7"/>
          <a:stretch>
            <a:fillRect/>
          </a:stretch>
        </p:blipFill>
        <p:spPr>
          <a:xfrm>
            <a:off x="2004518" y="2760629"/>
            <a:ext cx="1443980" cy="2237936"/>
          </a:xfrm>
          <a:prstGeom prst="rect">
            <a:avLst/>
          </a:prstGeom>
        </p:spPr>
      </p:pic>
      <p:pic>
        <p:nvPicPr>
          <p:cNvPr id="18" name="Picture 17">
            <a:extLst>
              <a:ext uri="{FF2B5EF4-FFF2-40B4-BE49-F238E27FC236}">
                <a16:creationId xmlns:a16="http://schemas.microsoft.com/office/drawing/2014/main" id="{3B56872D-415A-46A5-BD1D-A4A89861A09E}"/>
              </a:ext>
            </a:extLst>
          </p:cNvPr>
          <p:cNvPicPr>
            <a:picLocks noChangeAspect="1"/>
          </p:cNvPicPr>
          <p:nvPr/>
        </p:nvPicPr>
        <p:blipFill>
          <a:blip r:embed="rId8"/>
          <a:stretch>
            <a:fillRect/>
          </a:stretch>
        </p:blipFill>
        <p:spPr>
          <a:xfrm>
            <a:off x="3696878" y="2813895"/>
            <a:ext cx="1498883" cy="2237936"/>
          </a:xfrm>
          <a:prstGeom prst="rect">
            <a:avLst/>
          </a:prstGeom>
        </p:spPr>
      </p:pic>
      <p:pic>
        <p:nvPicPr>
          <p:cNvPr id="19" name="Picture 18">
            <a:extLst>
              <a:ext uri="{FF2B5EF4-FFF2-40B4-BE49-F238E27FC236}">
                <a16:creationId xmlns:a16="http://schemas.microsoft.com/office/drawing/2014/main" id="{A5A83177-24B8-4967-B352-D5C296E621EC}"/>
              </a:ext>
            </a:extLst>
          </p:cNvPr>
          <p:cNvPicPr>
            <a:picLocks noChangeAspect="1"/>
          </p:cNvPicPr>
          <p:nvPr/>
        </p:nvPicPr>
        <p:blipFill>
          <a:blip r:embed="rId9"/>
          <a:stretch>
            <a:fillRect/>
          </a:stretch>
        </p:blipFill>
        <p:spPr>
          <a:xfrm>
            <a:off x="5472115" y="2813895"/>
            <a:ext cx="1398855" cy="2237936"/>
          </a:xfrm>
          <a:prstGeom prst="rect">
            <a:avLst/>
          </a:prstGeom>
        </p:spPr>
      </p:pic>
      <p:pic>
        <p:nvPicPr>
          <p:cNvPr id="21" name="Picture 20">
            <a:extLst>
              <a:ext uri="{FF2B5EF4-FFF2-40B4-BE49-F238E27FC236}">
                <a16:creationId xmlns:a16="http://schemas.microsoft.com/office/drawing/2014/main" id="{DA09FA14-EA2E-449A-AAE9-6DD36A0DF215}"/>
              </a:ext>
            </a:extLst>
          </p:cNvPr>
          <p:cNvPicPr>
            <a:picLocks noChangeAspect="1"/>
          </p:cNvPicPr>
          <p:nvPr/>
        </p:nvPicPr>
        <p:blipFill>
          <a:blip r:embed="rId10"/>
          <a:stretch>
            <a:fillRect/>
          </a:stretch>
        </p:blipFill>
        <p:spPr>
          <a:xfrm>
            <a:off x="7115858" y="2813895"/>
            <a:ext cx="1638590" cy="2237936"/>
          </a:xfrm>
          <a:prstGeom prst="rect">
            <a:avLst/>
          </a:prstGeom>
        </p:spPr>
      </p:pic>
      <p:pic>
        <p:nvPicPr>
          <p:cNvPr id="22" name="Picture 21">
            <a:extLst>
              <a:ext uri="{FF2B5EF4-FFF2-40B4-BE49-F238E27FC236}">
                <a16:creationId xmlns:a16="http://schemas.microsoft.com/office/drawing/2014/main" id="{609A7571-3A8B-4FE9-8D09-9A77DD4DE824}"/>
              </a:ext>
            </a:extLst>
          </p:cNvPr>
          <p:cNvPicPr>
            <a:picLocks noChangeAspect="1"/>
          </p:cNvPicPr>
          <p:nvPr/>
        </p:nvPicPr>
        <p:blipFill>
          <a:blip r:embed="rId11"/>
          <a:stretch>
            <a:fillRect/>
          </a:stretch>
        </p:blipFill>
        <p:spPr>
          <a:xfrm>
            <a:off x="260748" y="2760629"/>
            <a:ext cx="1498883" cy="2237936"/>
          </a:xfrm>
          <a:prstGeom prst="rect">
            <a:avLst/>
          </a:prstGeom>
        </p:spPr>
      </p:pic>
      <p:pic>
        <p:nvPicPr>
          <p:cNvPr id="23" name="Picture 22">
            <a:extLst>
              <a:ext uri="{FF2B5EF4-FFF2-40B4-BE49-F238E27FC236}">
                <a16:creationId xmlns:a16="http://schemas.microsoft.com/office/drawing/2014/main" id="{46FB3C64-F0DB-401E-B500-B005B45D91EF}"/>
              </a:ext>
            </a:extLst>
          </p:cNvPr>
          <p:cNvPicPr>
            <a:picLocks noChangeAspect="1"/>
          </p:cNvPicPr>
          <p:nvPr/>
        </p:nvPicPr>
        <p:blipFill>
          <a:blip r:embed="rId12"/>
          <a:stretch>
            <a:fillRect/>
          </a:stretch>
        </p:blipFill>
        <p:spPr>
          <a:xfrm>
            <a:off x="288783" y="205807"/>
            <a:ext cx="1440487" cy="2288043"/>
          </a:xfrm>
          <a:prstGeom prst="rect">
            <a:avLst/>
          </a:prstGeom>
        </p:spPr>
      </p:pic>
      <p:sp>
        <p:nvSpPr>
          <p:cNvPr id="3" name="TextBox 2">
            <a:extLst>
              <a:ext uri="{FF2B5EF4-FFF2-40B4-BE49-F238E27FC236}">
                <a16:creationId xmlns:a16="http://schemas.microsoft.com/office/drawing/2014/main" id="{4F356E85-8DAD-4655-AEE2-72161B185B67}"/>
              </a:ext>
            </a:extLst>
          </p:cNvPr>
          <p:cNvSpPr txBox="1"/>
          <p:nvPr/>
        </p:nvSpPr>
        <p:spPr>
          <a:xfrm>
            <a:off x="7350034" y="4136569"/>
            <a:ext cx="1105989" cy="523220"/>
          </a:xfrm>
          <a:prstGeom prst="rect">
            <a:avLst/>
          </a:prstGeom>
          <a:noFill/>
        </p:spPr>
        <p:txBody>
          <a:bodyPr wrap="square" rtlCol="0">
            <a:spAutoFit/>
          </a:bodyPr>
          <a:lstStyle/>
          <a:p>
            <a:pPr algn="ctr"/>
            <a:r>
              <a:rPr lang="en-US" sz="2800" dirty="0">
                <a:solidFill>
                  <a:schemeClr val="bg1">
                    <a:lumMod val="95000"/>
                  </a:schemeClr>
                </a:solidFill>
              </a:rPr>
              <a:t>1396</a:t>
            </a:r>
          </a:p>
        </p:txBody>
      </p:sp>
      <p:sp>
        <p:nvSpPr>
          <p:cNvPr id="4" name="TextBox 3">
            <a:extLst>
              <a:ext uri="{FF2B5EF4-FFF2-40B4-BE49-F238E27FC236}">
                <a16:creationId xmlns:a16="http://schemas.microsoft.com/office/drawing/2014/main" id="{11EF8144-367B-47FF-99DE-05E5B75E689A}"/>
              </a:ext>
            </a:extLst>
          </p:cNvPr>
          <p:cNvSpPr txBox="1"/>
          <p:nvPr/>
        </p:nvSpPr>
        <p:spPr>
          <a:xfrm>
            <a:off x="5472115" y="4136569"/>
            <a:ext cx="1345318" cy="523220"/>
          </a:xfrm>
          <a:prstGeom prst="rect">
            <a:avLst/>
          </a:prstGeom>
          <a:noFill/>
        </p:spPr>
        <p:txBody>
          <a:bodyPr wrap="square" rtlCol="0">
            <a:spAutoFit/>
          </a:bodyPr>
          <a:lstStyle/>
          <a:p>
            <a:pPr algn="ctr"/>
            <a:r>
              <a:rPr lang="en-US" sz="2800" dirty="0">
                <a:solidFill>
                  <a:schemeClr val="bg1">
                    <a:lumMod val="95000"/>
                  </a:schemeClr>
                </a:solidFill>
              </a:rPr>
              <a:t>1454</a:t>
            </a:r>
          </a:p>
        </p:txBody>
      </p:sp>
      <p:sp>
        <p:nvSpPr>
          <p:cNvPr id="5" name="TextBox 4">
            <a:extLst>
              <a:ext uri="{FF2B5EF4-FFF2-40B4-BE49-F238E27FC236}">
                <a16:creationId xmlns:a16="http://schemas.microsoft.com/office/drawing/2014/main" id="{334E34CD-A371-40B9-99DE-4F7B2CEC6C84}"/>
              </a:ext>
            </a:extLst>
          </p:cNvPr>
          <p:cNvSpPr txBox="1"/>
          <p:nvPr/>
        </p:nvSpPr>
        <p:spPr>
          <a:xfrm>
            <a:off x="3910149" y="3587931"/>
            <a:ext cx="1317078" cy="523220"/>
          </a:xfrm>
          <a:prstGeom prst="rect">
            <a:avLst/>
          </a:prstGeom>
          <a:noFill/>
        </p:spPr>
        <p:txBody>
          <a:bodyPr wrap="square" rtlCol="0">
            <a:spAutoFit/>
          </a:bodyPr>
          <a:lstStyle/>
          <a:p>
            <a:pPr algn="ctr"/>
            <a:r>
              <a:rPr lang="en-US" sz="2800" dirty="0"/>
              <a:t>1748</a:t>
            </a:r>
          </a:p>
        </p:txBody>
      </p:sp>
      <p:sp>
        <p:nvSpPr>
          <p:cNvPr id="6" name="TextBox 5">
            <a:extLst>
              <a:ext uri="{FF2B5EF4-FFF2-40B4-BE49-F238E27FC236}">
                <a16:creationId xmlns:a16="http://schemas.microsoft.com/office/drawing/2014/main" id="{E6EE073A-94B0-44BA-A63C-EC32F818FF7C}"/>
              </a:ext>
            </a:extLst>
          </p:cNvPr>
          <p:cNvSpPr txBox="1"/>
          <p:nvPr/>
        </p:nvSpPr>
        <p:spPr>
          <a:xfrm>
            <a:off x="2049644" y="3694931"/>
            <a:ext cx="1314218" cy="523220"/>
          </a:xfrm>
          <a:prstGeom prst="rect">
            <a:avLst/>
          </a:prstGeom>
          <a:noFill/>
        </p:spPr>
        <p:txBody>
          <a:bodyPr wrap="square" rtlCol="0">
            <a:spAutoFit/>
          </a:bodyPr>
          <a:lstStyle/>
          <a:p>
            <a:pPr algn="ctr"/>
            <a:r>
              <a:rPr lang="en-US" sz="2800" dirty="0">
                <a:solidFill>
                  <a:schemeClr val="bg1"/>
                </a:solidFill>
              </a:rPr>
              <a:t>1813</a:t>
            </a:r>
          </a:p>
        </p:txBody>
      </p:sp>
      <p:sp>
        <p:nvSpPr>
          <p:cNvPr id="7" name="TextBox 6">
            <a:extLst>
              <a:ext uri="{FF2B5EF4-FFF2-40B4-BE49-F238E27FC236}">
                <a16:creationId xmlns:a16="http://schemas.microsoft.com/office/drawing/2014/main" id="{2D3A2D5E-6C55-4695-99F0-D7CE847EC9DD}"/>
              </a:ext>
            </a:extLst>
          </p:cNvPr>
          <p:cNvSpPr txBox="1"/>
          <p:nvPr/>
        </p:nvSpPr>
        <p:spPr>
          <a:xfrm>
            <a:off x="389552" y="3694931"/>
            <a:ext cx="1238951" cy="523220"/>
          </a:xfrm>
          <a:prstGeom prst="rect">
            <a:avLst/>
          </a:prstGeom>
          <a:noFill/>
        </p:spPr>
        <p:txBody>
          <a:bodyPr wrap="square" rtlCol="0">
            <a:spAutoFit/>
          </a:bodyPr>
          <a:lstStyle/>
          <a:p>
            <a:pPr algn="ctr"/>
            <a:r>
              <a:rPr lang="en-US" sz="2800" dirty="0"/>
              <a:t>1819</a:t>
            </a:r>
          </a:p>
        </p:txBody>
      </p:sp>
      <p:sp>
        <p:nvSpPr>
          <p:cNvPr id="8" name="TextBox 7">
            <a:extLst>
              <a:ext uri="{FF2B5EF4-FFF2-40B4-BE49-F238E27FC236}">
                <a16:creationId xmlns:a16="http://schemas.microsoft.com/office/drawing/2014/main" id="{C20FC453-2EA0-43E4-A608-52B32DBA68E6}"/>
              </a:ext>
            </a:extLst>
          </p:cNvPr>
          <p:cNvSpPr txBox="1"/>
          <p:nvPr/>
        </p:nvSpPr>
        <p:spPr>
          <a:xfrm>
            <a:off x="7350033" y="1349829"/>
            <a:ext cx="1105989" cy="523220"/>
          </a:xfrm>
          <a:prstGeom prst="rect">
            <a:avLst/>
          </a:prstGeom>
          <a:noFill/>
        </p:spPr>
        <p:txBody>
          <a:bodyPr wrap="square" rtlCol="0">
            <a:spAutoFit/>
          </a:bodyPr>
          <a:lstStyle/>
          <a:p>
            <a:pPr algn="ctr"/>
            <a:r>
              <a:rPr lang="en-US" sz="2800" dirty="0">
                <a:solidFill>
                  <a:schemeClr val="bg1"/>
                </a:solidFill>
              </a:rPr>
              <a:t>1827</a:t>
            </a:r>
          </a:p>
        </p:txBody>
      </p:sp>
      <p:sp>
        <p:nvSpPr>
          <p:cNvPr id="9" name="TextBox 8">
            <a:extLst>
              <a:ext uri="{FF2B5EF4-FFF2-40B4-BE49-F238E27FC236}">
                <a16:creationId xmlns:a16="http://schemas.microsoft.com/office/drawing/2014/main" id="{D8F3E83C-9BE9-471A-8AC0-0557FDD126C9}"/>
              </a:ext>
            </a:extLst>
          </p:cNvPr>
          <p:cNvSpPr txBox="1"/>
          <p:nvPr/>
        </p:nvSpPr>
        <p:spPr>
          <a:xfrm>
            <a:off x="5608320" y="1349829"/>
            <a:ext cx="1132114" cy="523220"/>
          </a:xfrm>
          <a:prstGeom prst="rect">
            <a:avLst/>
          </a:prstGeom>
          <a:noFill/>
        </p:spPr>
        <p:txBody>
          <a:bodyPr wrap="square" rtlCol="0">
            <a:spAutoFit/>
          </a:bodyPr>
          <a:lstStyle/>
          <a:p>
            <a:pPr algn="ctr"/>
            <a:r>
              <a:rPr lang="en-US" sz="2800" dirty="0"/>
              <a:t>1857</a:t>
            </a:r>
          </a:p>
        </p:txBody>
      </p:sp>
      <p:sp>
        <p:nvSpPr>
          <p:cNvPr id="10" name="TextBox 9">
            <a:extLst>
              <a:ext uri="{FF2B5EF4-FFF2-40B4-BE49-F238E27FC236}">
                <a16:creationId xmlns:a16="http://schemas.microsoft.com/office/drawing/2014/main" id="{64C8CFCB-E277-4665-A1A3-AF34F5F9A057}"/>
              </a:ext>
            </a:extLst>
          </p:cNvPr>
          <p:cNvSpPr txBox="1"/>
          <p:nvPr/>
        </p:nvSpPr>
        <p:spPr>
          <a:xfrm>
            <a:off x="3979817" y="1532709"/>
            <a:ext cx="1036320" cy="523220"/>
          </a:xfrm>
          <a:prstGeom prst="rect">
            <a:avLst/>
          </a:prstGeom>
          <a:noFill/>
        </p:spPr>
        <p:txBody>
          <a:bodyPr wrap="square" rtlCol="0">
            <a:spAutoFit/>
          </a:bodyPr>
          <a:lstStyle/>
          <a:p>
            <a:pPr algn="ctr"/>
            <a:r>
              <a:rPr lang="en-US" sz="2800" dirty="0">
                <a:solidFill>
                  <a:schemeClr val="bg1"/>
                </a:solidFill>
              </a:rPr>
              <a:t>2458</a:t>
            </a:r>
          </a:p>
        </p:txBody>
      </p:sp>
      <p:sp>
        <p:nvSpPr>
          <p:cNvPr id="11" name="TextBox 10">
            <a:extLst>
              <a:ext uri="{FF2B5EF4-FFF2-40B4-BE49-F238E27FC236}">
                <a16:creationId xmlns:a16="http://schemas.microsoft.com/office/drawing/2014/main" id="{A2892DA7-57D1-47B1-B610-10BDB57528A3}"/>
              </a:ext>
            </a:extLst>
          </p:cNvPr>
          <p:cNvSpPr txBox="1"/>
          <p:nvPr/>
        </p:nvSpPr>
        <p:spPr>
          <a:xfrm>
            <a:off x="2272937" y="1397256"/>
            <a:ext cx="1027612" cy="523220"/>
          </a:xfrm>
          <a:prstGeom prst="rect">
            <a:avLst/>
          </a:prstGeom>
          <a:noFill/>
        </p:spPr>
        <p:txBody>
          <a:bodyPr wrap="square" rtlCol="0">
            <a:spAutoFit/>
          </a:bodyPr>
          <a:lstStyle/>
          <a:p>
            <a:pPr algn="ctr"/>
            <a:r>
              <a:rPr lang="en-US" sz="2800" dirty="0">
                <a:solidFill>
                  <a:schemeClr val="bg1"/>
                </a:solidFill>
              </a:rPr>
              <a:t>2555</a:t>
            </a:r>
          </a:p>
        </p:txBody>
      </p:sp>
      <p:sp>
        <p:nvSpPr>
          <p:cNvPr id="12" name="TextBox 11">
            <a:extLst>
              <a:ext uri="{FF2B5EF4-FFF2-40B4-BE49-F238E27FC236}">
                <a16:creationId xmlns:a16="http://schemas.microsoft.com/office/drawing/2014/main" id="{86ECDFAB-5134-4104-BCBE-830C1C6F5887}"/>
              </a:ext>
            </a:extLst>
          </p:cNvPr>
          <p:cNvSpPr txBox="1"/>
          <p:nvPr/>
        </p:nvSpPr>
        <p:spPr>
          <a:xfrm>
            <a:off x="452846" y="548640"/>
            <a:ext cx="1175657" cy="584775"/>
          </a:xfrm>
          <a:prstGeom prst="rect">
            <a:avLst/>
          </a:prstGeom>
          <a:noFill/>
        </p:spPr>
        <p:txBody>
          <a:bodyPr wrap="square" rtlCol="0">
            <a:spAutoFit/>
          </a:bodyPr>
          <a:lstStyle/>
          <a:p>
            <a:pPr algn="ctr"/>
            <a:r>
              <a:rPr lang="en-US" sz="3200" dirty="0"/>
              <a:t>4472</a:t>
            </a:r>
          </a:p>
        </p:txBody>
      </p:sp>
    </p:spTree>
    <p:extLst>
      <p:ext uri="{BB962C8B-B14F-4D97-AF65-F5344CB8AC3E}">
        <p14:creationId xmlns:p14="http://schemas.microsoft.com/office/powerpoint/2010/main" val="180694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arn(inVertical)">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inVertical)">
                                      <p:cBhvr>
                                        <p:cTn id="103" dur="500"/>
                                        <p:tgtEl>
                                          <p:spTgt spid="13"/>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1000"/>
                                        <p:tgtEl>
                                          <p:spTgt spid="11"/>
                                        </p:tgtEl>
                                      </p:cBhvr>
                                    </p:animEffect>
                                    <p:anim calcmode="lin" valueType="num">
                                      <p:cBhvr>
                                        <p:cTn id="109" dur="1000" fill="hold"/>
                                        <p:tgtEl>
                                          <p:spTgt spid="11"/>
                                        </p:tgtEl>
                                        <p:attrNameLst>
                                          <p:attrName>ppt_x</p:attrName>
                                        </p:attrNameLst>
                                      </p:cBhvr>
                                      <p:tavLst>
                                        <p:tav tm="0">
                                          <p:val>
                                            <p:strVal val="#ppt_x"/>
                                          </p:val>
                                        </p:tav>
                                        <p:tav tm="100000">
                                          <p:val>
                                            <p:strVal val="#ppt_x"/>
                                          </p:val>
                                        </p:tav>
                                      </p:tavLst>
                                    </p:anim>
                                    <p:anim calcmode="lin" valueType="num">
                                      <p:cBhvr>
                                        <p:cTn id="11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1000" fill="hold"/>
                                        <p:tgtEl>
                                          <p:spTgt spid="23"/>
                                        </p:tgtEl>
                                        <p:attrNameLst>
                                          <p:attrName>ppt_w</p:attrName>
                                        </p:attrNameLst>
                                      </p:cBhvr>
                                      <p:tavLst>
                                        <p:tav tm="0">
                                          <p:val>
                                            <p:fltVal val="0"/>
                                          </p:val>
                                        </p:tav>
                                        <p:tav tm="100000">
                                          <p:val>
                                            <p:strVal val="#ppt_w"/>
                                          </p:val>
                                        </p:tav>
                                      </p:tavLst>
                                    </p:anim>
                                    <p:anim calcmode="lin" valueType="num">
                                      <p:cBhvr>
                                        <p:cTn id="116" dur="1000" fill="hold"/>
                                        <p:tgtEl>
                                          <p:spTgt spid="23"/>
                                        </p:tgtEl>
                                        <p:attrNameLst>
                                          <p:attrName>ppt_h</p:attrName>
                                        </p:attrNameLst>
                                      </p:cBhvr>
                                      <p:tavLst>
                                        <p:tav tm="0">
                                          <p:val>
                                            <p:fltVal val="0"/>
                                          </p:val>
                                        </p:tav>
                                        <p:tav tm="100000">
                                          <p:val>
                                            <p:strVal val="#ppt_h"/>
                                          </p:val>
                                        </p:tav>
                                      </p:tavLst>
                                    </p:anim>
                                    <p:anim calcmode="lin" valueType="num">
                                      <p:cBhvr>
                                        <p:cTn id="117" dur="1000" fill="hold"/>
                                        <p:tgtEl>
                                          <p:spTgt spid="23"/>
                                        </p:tgtEl>
                                        <p:attrNameLst>
                                          <p:attrName>style.rotation</p:attrName>
                                        </p:attrNameLst>
                                      </p:cBhvr>
                                      <p:tavLst>
                                        <p:tav tm="0">
                                          <p:val>
                                            <p:fltVal val="90"/>
                                          </p:val>
                                        </p:tav>
                                        <p:tav tm="100000">
                                          <p:val>
                                            <p:fltVal val="0"/>
                                          </p:val>
                                        </p:tav>
                                      </p:tavLst>
                                    </p:anim>
                                    <p:animEffect transition="in" filter="fade">
                                      <p:cBhvr>
                                        <p:cTn id="118" dur="1000"/>
                                        <p:tgtEl>
                                          <p:spTgt spid="23"/>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12">
                                            <p:txEl>
                                              <p:pRg st="0" end="0"/>
                                            </p:txEl>
                                          </p:spTgt>
                                        </p:tgtEl>
                                        <p:attrNameLst>
                                          <p:attrName>style.visibility</p:attrName>
                                        </p:attrNameLst>
                                      </p:cBhvr>
                                      <p:to>
                                        <p:strVal val="visible"/>
                                      </p:to>
                                    </p:set>
                                    <p:anim calcmode="lin" valueType="num">
                                      <p:cBhvr>
                                        <p:cTn id="12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2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C9ADD1-87B7-4EB9-AFB6-4254F0B6ADFB}"/>
              </a:ext>
            </a:extLst>
          </p:cNvPr>
          <p:cNvSpPr>
            <a:spLocks noGrp="1"/>
          </p:cNvSpPr>
          <p:nvPr>
            <p:ph type="body" sz="quarter" idx="10"/>
          </p:nvPr>
        </p:nvSpPr>
        <p:spPr/>
        <p:txBody>
          <a:bodyPr/>
          <a:lstStyle/>
          <a:p>
            <a:r>
              <a:rPr lang="en-US" dirty="0"/>
              <a:t>Recent enhancements</a:t>
            </a:r>
          </a:p>
        </p:txBody>
      </p:sp>
      <p:sp>
        <p:nvSpPr>
          <p:cNvPr id="3" name="Text Placeholder 2">
            <a:extLst>
              <a:ext uri="{FF2B5EF4-FFF2-40B4-BE49-F238E27FC236}">
                <a16:creationId xmlns:a16="http://schemas.microsoft.com/office/drawing/2014/main" id="{E9EE2AF1-51FC-4D0E-BDFC-AA0774CF283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BD8E0A9-065C-485E-A74D-A18EBB08B6C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6405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2D Strategy Presentation State of Ohio" id="{D24C2E9E-5166-014B-B129-ECD3A08842AD}" vid="{E1442523-626B-2446-9520-52C0862699BE}"/>
    </a:ext>
  </a:extLst>
</a:theme>
</file>

<file path=ppt/theme/theme2.xml><?xml version="1.0" encoding="utf-8"?>
<a:theme xmlns:a="http://schemas.openxmlformats.org/drawingml/2006/main" name="1_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9A9E3B054B24BA6D25DDB2289E1D7" ma:contentTypeVersion="64" ma:contentTypeDescription="Create a new document." ma:contentTypeScope="" ma:versionID="8fa9cdf2c6c31e7647e91896c84149b5">
  <xsd:schema xmlns:xsd="http://www.w3.org/2001/XMLSchema" xmlns:xs="http://www.w3.org/2001/XMLSchema" xmlns:p="http://schemas.microsoft.com/office/2006/metadata/properties" xmlns:ns2="03e79809-0f73-4f45-9194-cfa630865f0c" xmlns:ns3="664b53cc-4739-4897-83dd-0c82e302fb8c" xmlns:ns4="e561b369-5981-42a2-9825-9dc173233806" targetNamespace="http://schemas.microsoft.com/office/2006/metadata/properties" ma:root="true" ma:fieldsID="0a01715ef4d0e4038e194ff665f694ca" ns2:_="" ns3:_="" ns4:_="">
    <xsd:import namespace="03e79809-0f73-4f45-9194-cfa630865f0c"/>
    <xsd:import namespace="664b53cc-4739-4897-83dd-0c82e302fb8c"/>
    <xsd:import namespace="e561b369-5981-42a2-9825-9dc17323380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79809-0f73-4f45-9194-cfa630865f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4b53cc-4739-4897-83dd-0c82e302fb8c"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561b369-5981-42a2-9825-9dc17323380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DBA50-D119-4B72-BAC8-DD6B743DD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79809-0f73-4f45-9194-cfa630865f0c"/>
    <ds:schemaRef ds:uri="664b53cc-4739-4897-83dd-0c82e302fb8c"/>
    <ds:schemaRef ds:uri="e561b369-5981-42a2-9825-9dc173233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purl.org/dc/dcmitype/"/>
    <ds:schemaRef ds:uri="http://www.w3.org/XML/1998/namespace"/>
    <ds:schemaRef ds:uri="http://purl.org/dc/terms/"/>
    <ds:schemaRef ds:uri="http://schemas.microsoft.com/office/2006/documentManagement/types"/>
    <ds:schemaRef ds:uri="664b53cc-4739-4897-83dd-0c82e302fb8c"/>
    <ds:schemaRef ds:uri="http://purl.org/dc/elements/1.1/"/>
    <ds:schemaRef ds:uri="03e79809-0f73-4f45-9194-cfa630865f0c"/>
    <ds:schemaRef ds:uri="http://schemas.openxmlformats.org/package/2006/metadata/core-properties"/>
    <ds:schemaRef ds:uri="http://schemas.microsoft.com/office/infopath/2007/PartnerControls"/>
    <ds:schemaRef ds:uri="e561b369-5981-42a2-9825-9dc173233806"/>
    <ds:schemaRef ds:uri="http://schemas.microsoft.com/office/2006/metadata/properties"/>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D2D Strategy Presentation State of Ohio</Template>
  <TotalTime>7545</TotalTime>
  <Words>839</Words>
  <Application>Microsoft Office PowerPoint</Application>
  <PresentationFormat>On-screen Show (16:9)</PresentationFormat>
  <Paragraphs>211</Paragraphs>
  <Slides>42</Slides>
  <Notes>37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42</vt:i4>
      </vt:variant>
    </vt:vector>
  </HeadingPairs>
  <TitlesOfParts>
    <vt:vector size="46" baseType="lpstr">
      <vt:lpstr>Arial</vt:lpstr>
      <vt:lpstr>Calibri</vt:lpstr>
      <vt:lpstr>Nonconfidential</vt:lpstr>
      <vt:lpstr>1_Nonconfidential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Starck,Christa</dc:creator>
  <cp:lastModifiedBy>Melvyn,Tony</cp:lastModifiedBy>
  <cp:revision>104</cp:revision>
  <dcterms:created xsi:type="dcterms:W3CDTF">2019-04-03T19:11:09Z</dcterms:created>
  <dcterms:modified xsi:type="dcterms:W3CDTF">2019-06-05T18:52:26Z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0x0101000679A9E3B054B24BA6D25DDB2289E1D7</vt:lpwstr>
  </property>
  <property fmtid="{D5CDD505-2E9C-101B-9397-08002B2CF9AE}" pid="3" name="_dlc_DocIdItemGuid">
    <vt:lpwstr>eb3437a9-ac34-4fb7-87f9-fcfd3f9c5762</vt:lpwstr>
  </property>
</Properties>
</file>