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Robot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11" Type="http://schemas.openxmlformats.org/officeDocument/2006/relationships/slide" Target="slides/slide6.xml"/><Relationship Id="rId22" Type="http://schemas.openxmlformats.org/officeDocument/2006/relationships/font" Target="fonts/Roboto-boldItalic.fntdata"/><Relationship Id="rId10" Type="http://schemas.openxmlformats.org/officeDocument/2006/relationships/slide" Target="slides/slide5.xml"/><Relationship Id="rId21" Type="http://schemas.openxmlformats.org/officeDocument/2006/relationships/font" Target="fonts/Roboto-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c6f73a04f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c6f73a04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5b22076e06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5b22076e06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c6f73a04f_0_3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c6f73a04f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c6f73a04f_0_4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c6f73a04f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c6f73a04f_0_4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c6f73a04f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c6f73a04f_0_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c6f73a04f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c6f73a04f_0_1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c6f73a04f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Roboto"/>
              <a:buChar char="●"/>
            </a:pPr>
            <a:r>
              <a:rPr lang="en" sz="1400">
                <a:solidFill>
                  <a:schemeClr val="dk1"/>
                </a:solidFill>
                <a:latin typeface="Roboto"/>
                <a:ea typeface="Roboto"/>
                <a:cs typeface="Roboto"/>
                <a:sym typeface="Roboto"/>
              </a:rPr>
              <a:t>consortium of 121 public, school and institutional libraries located throughout Indiana</a:t>
            </a:r>
            <a:endParaRPr sz="1400">
              <a:solidFill>
                <a:schemeClr val="dk1"/>
              </a:solidFill>
              <a:latin typeface="Roboto"/>
              <a:ea typeface="Roboto"/>
              <a:cs typeface="Roboto"/>
              <a:sym typeface="Roboto"/>
            </a:endParaRPr>
          </a:p>
          <a:p>
            <a:pPr indent="-317500" lvl="0" marL="457200" rtl="0" algn="l">
              <a:lnSpc>
                <a:spcPct val="115000"/>
              </a:lnSpc>
              <a:spcBef>
                <a:spcPts val="0"/>
              </a:spcBef>
              <a:spcAft>
                <a:spcPts val="0"/>
              </a:spcAft>
              <a:buClr>
                <a:schemeClr val="dk1"/>
              </a:buClr>
              <a:buSzPts val="1400"/>
              <a:buFont typeface="Roboto"/>
              <a:buChar char="●"/>
            </a:pPr>
            <a:r>
              <a:rPr lang="en" sz="1400">
                <a:solidFill>
                  <a:schemeClr val="dk1"/>
                </a:solidFill>
                <a:latin typeface="Roboto"/>
                <a:ea typeface="Roboto"/>
                <a:cs typeface="Roboto"/>
                <a:sym typeface="Roboto"/>
              </a:rPr>
              <a:t>calendar &amp; room reservation which is now a product of Demco</a:t>
            </a:r>
            <a:endParaRPr sz="1400">
              <a:solidFill>
                <a:schemeClr val="dk1"/>
              </a:solidFill>
              <a:latin typeface="Roboto"/>
              <a:ea typeface="Roboto"/>
              <a:cs typeface="Roboto"/>
              <a:sym typeface="Roboto"/>
            </a:endParaRPr>
          </a:p>
          <a:p>
            <a:pPr indent="-317500" lvl="0" marL="457200" rtl="0" algn="l">
              <a:lnSpc>
                <a:spcPct val="115000"/>
              </a:lnSpc>
              <a:spcBef>
                <a:spcPts val="0"/>
              </a:spcBef>
              <a:spcAft>
                <a:spcPts val="0"/>
              </a:spcAft>
              <a:buClr>
                <a:schemeClr val="dk1"/>
              </a:buClr>
              <a:buSzPts val="1400"/>
              <a:buFont typeface="Roboto"/>
              <a:buChar char="●"/>
            </a:pPr>
            <a:r>
              <a:rPr lang="en" sz="1400">
                <a:solidFill>
                  <a:schemeClr val="dk1"/>
                </a:solidFill>
                <a:latin typeface="Roboto"/>
                <a:ea typeface="Roboto"/>
                <a:cs typeface="Roboto"/>
                <a:sym typeface="Roboto"/>
              </a:rPr>
              <a:t> - Library Rewards - First Merchants Bank</a:t>
            </a:r>
            <a:endParaRPr sz="1400">
              <a:solidFill>
                <a:schemeClr val="dk1"/>
              </a:solidFill>
              <a:latin typeface="Roboto"/>
              <a:ea typeface="Roboto"/>
              <a:cs typeface="Roboto"/>
              <a:sym typeface="Robo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5ae706cf56_0_8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5ae706cf56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000000"/>
              </a:buClr>
              <a:buSzPts val="1400"/>
              <a:buFont typeface="Roboto"/>
              <a:buChar char="●"/>
            </a:pPr>
            <a:r>
              <a:rPr lang="en" sz="1400">
                <a:latin typeface="Roboto"/>
                <a:ea typeface="Roboto"/>
                <a:cs typeface="Roboto"/>
                <a:sym typeface="Roboto"/>
              </a:rPr>
              <a:t>Miller’s Nursing Home - Outreach = bus for PDD tour of our town</a:t>
            </a:r>
            <a:endParaRPr sz="1400">
              <a:latin typeface="Roboto"/>
              <a:ea typeface="Roboto"/>
              <a:cs typeface="Roboto"/>
              <a:sym typeface="Roboto"/>
            </a:endParaRPr>
          </a:p>
          <a:p>
            <a:pPr indent="-317500" lvl="0" marL="457200" rtl="0" algn="l">
              <a:lnSpc>
                <a:spcPct val="115000"/>
              </a:lnSpc>
              <a:spcBef>
                <a:spcPts val="0"/>
              </a:spcBef>
              <a:spcAft>
                <a:spcPts val="0"/>
              </a:spcAft>
              <a:buClr>
                <a:srgbClr val="000000"/>
              </a:buClr>
              <a:buSzPts val="1400"/>
              <a:buFont typeface="Roboto"/>
              <a:buChar char="●"/>
            </a:pPr>
            <a:r>
              <a:rPr lang="en" sz="1400">
                <a:latin typeface="Roboto"/>
                <a:ea typeface="Roboto"/>
                <a:cs typeface="Roboto"/>
                <a:sym typeface="Roboto"/>
              </a:rPr>
              <a:t>FOL/ alumni raise funds/ Advocacy</a:t>
            </a:r>
            <a:endParaRPr sz="1400">
              <a:latin typeface="Roboto"/>
              <a:ea typeface="Roboto"/>
              <a:cs typeface="Roboto"/>
              <a:sym typeface="Roboto"/>
            </a:endParaRPr>
          </a:p>
          <a:p>
            <a:pPr indent="-317500" lvl="0" marL="457200" rtl="0" algn="l">
              <a:lnSpc>
                <a:spcPct val="115000"/>
              </a:lnSpc>
              <a:spcBef>
                <a:spcPts val="0"/>
              </a:spcBef>
              <a:spcAft>
                <a:spcPts val="0"/>
              </a:spcAft>
              <a:buClr>
                <a:srgbClr val="000000"/>
              </a:buClr>
              <a:buSzPts val="1400"/>
              <a:buFont typeface="Roboto"/>
              <a:buChar char="●"/>
            </a:pPr>
            <a:r>
              <a:rPr lang="en" sz="1400">
                <a:latin typeface="Roboto"/>
                <a:ea typeface="Roboto"/>
                <a:cs typeface="Roboto"/>
                <a:sym typeface="Roboto"/>
              </a:rPr>
              <a:t> - PDD bags for staff, cloth bags for patrons &amp; treated us to Chick Fil A breakfast </a:t>
            </a:r>
            <a:endParaRPr sz="1400">
              <a:latin typeface="Roboto"/>
              <a:ea typeface="Roboto"/>
              <a:cs typeface="Roboto"/>
              <a:sym typeface="Roboto"/>
            </a:endParaRPr>
          </a:p>
          <a:p>
            <a:pPr indent="-317500" lvl="0" marL="457200" rtl="0" algn="l">
              <a:lnSpc>
                <a:spcPct val="115000"/>
              </a:lnSpc>
              <a:spcBef>
                <a:spcPts val="0"/>
              </a:spcBef>
              <a:spcAft>
                <a:spcPts val="0"/>
              </a:spcAft>
              <a:buClr>
                <a:srgbClr val="000000"/>
              </a:buClr>
              <a:buSzPts val="1400"/>
              <a:buFont typeface="Roboto"/>
              <a:buChar char="●"/>
            </a:pPr>
            <a:r>
              <a:rPr lang="en" sz="1400">
                <a:latin typeface="Roboto"/>
                <a:ea typeface="Roboto"/>
                <a:cs typeface="Roboto"/>
                <a:sym typeface="Roboto"/>
              </a:rPr>
              <a:t>Storytime @ Pool- cherry picker change out my lights on parking lot &amp; soaring eagle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5b1a36347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5b1a36347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5b1a36347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5b1a36347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5b22076e0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5b22076e0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40000"/>
              </a:lnSpc>
              <a:spcBef>
                <a:spcPts val="0"/>
              </a:spcBef>
              <a:spcAft>
                <a:spcPts val="0"/>
              </a:spcAft>
              <a:buNone/>
            </a:pPr>
            <a:r>
              <a:rPr lang="en" sz="1200">
                <a:solidFill>
                  <a:srgbClr val="222222"/>
                </a:solidFill>
              </a:rPr>
              <a:t>Focus this year was placed on updating and organizing the collection. Items that had not been checked out in 3 years or more, items that were beyond repair, and items that were factually inaccurate were removed, also known as weeded. This is an ongoing process and will be less aggressive in the coming years.</a:t>
            </a:r>
            <a:endParaRPr sz="1200">
              <a:solidFill>
                <a:srgbClr val="222222"/>
              </a:solidFill>
            </a:endParaRPr>
          </a:p>
          <a:p>
            <a:pPr indent="0" lvl="0" marL="0" rtl="0" algn="l">
              <a:lnSpc>
                <a:spcPct val="140000"/>
              </a:lnSpc>
              <a:spcBef>
                <a:spcPts val="0"/>
              </a:spcBef>
              <a:spcAft>
                <a:spcPts val="0"/>
              </a:spcAft>
              <a:buNone/>
            </a:pPr>
            <a:r>
              <a:rPr lang="en" sz="1200">
                <a:solidFill>
                  <a:srgbClr val="222222"/>
                </a:solidFill>
              </a:rPr>
              <a:t>The collection continues to have new items added. Profits from book fairs and donations have helped a lot this first year. Any future book fair profits as well part of a library budget will go towards purchasing new items. Digital books and digital audiobooks are purchased in collaboration with the high school.</a:t>
            </a:r>
            <a:endParaRPr sz="1200">
              <a:solidFill>
                <a:srgbClr val="222222"/>
              </a:solidFill>
            </a:endParaRPr>
          </a:p>
          <a:p>
            <a:pPr indent="0" lvl="0" marL="0" rtl="0" algn="l">
              <a:lnSpc>
                <a:spcPct val="140000"/>
              </a:lnSpc>
              <a:spcBef>
                <a:spcPts val="0"/>
              </a:spcBef>
              <a:spcAft>
                <a:spcPts val="0"/>
              </a:spcAft>
              <a:buNone/>
            </a:pPr>
            <a:r>
              <a:rPr lang="en" sz="1200">
                <a:solidFill>
                  <a:srgbClr val="222222"/>
                </a:solidFill>
              </a:rPr>
              <a:t>The overall goal is to provide students and teachers with a contemporary, useful, and well-rounded collection of fiction and non-fiction titles.</a:t>
            </a:r>
            <a:endParaRP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5b22076e06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5b22076e06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40000"/>
              </a:lnSpc>
              <a:spcBef>
                <a:spcPts val="0"/>
              </a:spcBef>
              <a:spcAft>
                <a:spcPts val="0"/>
              </a:spcAft>
              <a:buNone/>
            </a:pPr>
            <a:r>
              <a:rPr lang="en" sz="1200"/>
              <a:t>Weeding has continued, but to a lesser degree than last year. Non-fiction titles are in need of more updating. I'm striving to develop and current and useful collection.</a:t>
            </a:r>
            <a:endParaRPr sz="1200"/>
          </a:p>
          <a:p>
            <a:pPr indent="0" lvl="0" marL="0" rtl="0" algn="l">
              <a:lnSpc>
                <a:spcPct val="140000"/>
              </a:lnSpc>
              <a:spcBef>
                <a:spcPts val="0"/>
              </a:spcBef>
              <a:spcAft>
                <a:spcPts val="0"/>
              </a:spcAft>
              <a:buNone/>
            </a:pPr>
            <a:r>
              <a:rPr lang="en" sz="1200"/>
              <a:t>This year I was able to begin a subscription to Junior Library Guild, which delivers 12 books each month based on predetermined categories such as "Sports," "Mystery," "Graphic Novel," and "Non-Fiction." I have been pleased with the quality of the books and the selections. I am able to swap books before a shipment.</a:t>
            </a:r>
            <a:endParaRPr sz="1200"/>
          </a:p>
          <a:p>
            <a:pPr indent="0" lvl="0" marL="0" rtl="0" algn="l">
              <a:lnSpc>
                <a:spcPct val="140000"/>
              </a:lnSpc>
              <a:spcBef>
                <a:spcPts val="0"/>
              </a:spcBef>
              <a:spcAft>
                <a:spcPts val="0"/>
              </a:spcAft>
              <a:buNone/>
            </a:pPr>
            <a:r>
              <a:rPr lang="en" sz="1200"/>
              <a:t>I am about to host my third book fair of the year. I switched from Scholastic to Follett this year and have been very pleased with the ease of setup, the book selection, and the rewards. I hope our book fair success continues to grow as they become more regular.</a:t>
            </a:r>
            <a:endParaRPr sz="1200"/>
          </a:p>
          <a:p>
            <a:pPr indent="0" lvl="0" marL="0" rtl="0" algn="l">
              <a:lnSpc>
                <a:spcPct val="140000"/>
              </a:lnSpc>
              <a:spcBef>
                <a:spcPts val="0"/>
              </a:spcBef>
              <a:spcAft>
                <a:spcPts val="0"/>
              </a:spcAft>
              <a:buNone/>
            </a:pPr>
            <a:r>
              <a:rPr lang="en" sz="1200">
                <a:solidFill>
                  <a:srgbClr val="222222"/>
                </a:solidFill>
              </a:rPr>
              <a:t>For the first year, I spent half days at the middle school alternating between mornings and afternoons.</a:t>
            </a:r>
            <a:endParaRPr sz="1200">
              <a:solidFill>
                <a:srgbClr val="222222"/>
              </a:solidFill>
            </a:endParaRPr>
          </a:p>
          <a:p>
            <a:pPr indent="0" lvl="0" marL="0" rtl="0" algn="l">
              <a:lnSpc>
                <a:spcPct val="140000"/>
              </a:lnSpc>
              <a:spcBef>
                <a:spcPts val="0"/>
              </a:spcBef>
              <a:spcAft>
                <a:spcPts val="0"/>
              </a:spcAft>
              <a:buNone/>
            </a:pPr>
            <a:r>
              <a:rPr lang="en" sz="1200">
                <a:solidFill>
                  <a:srgbClr val="222222"/>
                </a:solidFill>
              </a:rPr>
              <a:t>This year, I altered my schedule to half days on Mondays, all day Wednesdays, and all day Fridays. I like this better because I am there for the entire school day most of the time.</a:t>
            </a:r>
            <a:endParaRPr sz="1200">
              <a:solidFill>
                <a:srgbClr val="222222"/>
              </a:solidFill>
            </a:endParaRPr>
          </a:p>
          <a:p>
            <a:pPr indent="0" lvl="0" marL="0" rtl="0" algn="l">
              <a:lnSpc>
                <a:spcPct val="140000"/>
              </a:lnSpc>
              <a:spcBef>
                <a:spcPts val="0"/>
              </a:spcBef>
              <a:spcAft>
                <a:spcPts val="0"/>
              </a:spcAft>
              <a:buNone/>
            </a:pPr>
            <a:r>
              <a:rPr lang="en" sz="1200">
                <a:solidFill>
                  <a:srgbClr val="222222"/>
                </a:solidFill>
              </a:rPr>
              <a:t>The new schedule also allows the library to be used for non-library purposes when I'm not there.</a:t>
            </a:r>
            <a:endParaRPr sz="1200">
              <a:solidFill>
                <a:srgbClr val="222222"/>
              </a:solidFill>
            </a:endParaRPr>
          </a:p>
          <a:p>
            <a:pPr indent="0" lvl="0" marL="0" rtl="0" algn="l">
              <a:lnSpc>
                <a:spcPct val="140000"/>
              </a:lnSpc>
              <a:spcBef>
                <a:spcPts val="0"/>
              </a:spcBef>
              <a:spcAft>
                <a:spcPts val="0"/>
              </a:spcAft>
              <a:buNone/>
            </a:pPr>
            <a:r>
              <a:rPr lang="en" sz="1200">
                <a:solidFill>
                  <a:srgbClr val="222222"/>
                </a:solidFill>
              </a:rPr>
              <a:t>The library space is very much multipurpose. It is used for staff luncheons, staff training, large group instruction, and food pantry.</a:t>
            </a:r>
            <a:endParaRPr sz="1200">
              <a:solidFill>
                <a:srgbClr val="222222"/>
              </a:solidFill>
            </a:endParaRPr>
          </a:p>
          <a:p>
            <a:pPr indent="0" lvl="0" marL="0" rtl="0" algn="l">
              <a:lnSpc>
                <a:spcPct val="140000"/>
              </a:lnSpc>
              <a:spcBef>
                <a:spcPts val="0"/>
              </a:spcBef>
              <a:spcAft>
                <a:spcPts val="0"/>
              </a:spcAft>
              <a:buNone/>
            </a:pPr>
            <a:r>
              <a:rPr lang="en" sz="1200">
                <a:solidFill>
                  <a:srgbClr val="222222"/>
                </a:solidFill>
              </a:rPr>
              <a:t>The library also houses the Adult &amp; Child family counselors, the speech therapist, lost and found, and a workroom.</a:t>
            </a:r>
            <a:endParaRPr sz="1200">
              <a:solidFill>
                <a:srgbClr val="222222"/>
              </a:solidFill>
            </a:endParaRPr>
          </a:p>
          <a:p>
            <a:pPr indent="0" lvl="0" marL="0" rtl="0" algn="l">
              <a:spcBef>
                <a:spcPts val="0"/>
              </a:spcBef>
              <a:spcAft>
                <a:spcPts val="0"/>
              </a:spcAft>
              <a:buNone/>
            </a:pPr>
            <a:r>
              <a:rPr lang="en" sz="1200">
                <a:solidFill>
                  <a:srgbClr val="222222"/>
                </a:solidFill>
              </a:rPr>
              <a:t>Switched from Scholastic to Follett for book fair vendors. The schools use Follett for their ILS and collection analysis. The quality and age-appropriateness of the fair has improved.</a:t>
            </a:r>
            <a:endParaRPr sz="1200">
              <a:solidFill>
                <a:srgbClr val="222222"/>
              </a:solidFill>
            </a:endParaRPr>
          </a:p>
          <a:p>
            <a:pPr indent="0" lvl="0" marL="0" rtl="0" algn="l">
              <a:lnSpc>
                <a:spcPct val="140000"/>
              </a:lnSpc>
              <a:spcBef>
                <a:spcPts val="0"/>
              </a:spcBef>
              <a:spcAft>
                <a:spcPts val="0"/>
              </a:spcAft>
              <a:buNone/>
            </a:pPr>
            <a:r>
              <a:rPr lang="en" sz="1200">
                <a:solidFill>
                  <a:srgbClr val="222222"/>
                </a:solidFill>
              </a:rPr>
              <a:t>I open the library for student lunches on Monday, Wednesday, and Friday. Students sign up for a spot in the library before lunch. There is a regular group of students who eat lunch in the library. I've been pleased with the relationship building.</a:t>
            </a:r>
            <a:endParaRPr sz="1200">
              <a:solidFill>
                <a:srgbClr val="222222"/>
              </a:solidFill>
            </a:endParaRPr>
          </a:p>
          <a:p>
            <a:pPr indent="0" lvl="0" marL="0" rtl="0" algn="l">
              <a:spcBef>
                <a:spcPts val="0"/>
              </a:spcBef>
              <a:spcAft>
                <a:spcPts val="0"/>
              </a:spcAft>
              <a:buNone/>
            </a:pPr>
            <a:r>
              <a:rPr lang="en" sz="1200">
                <a:solidFill>
                  <a:srgbClr val="222222"/>
                </a:solidFill>
              </a:rPr>
              <a:t>In March 2019, I registered all eligible PHMS students into Evergreen with Computer Usage Cards. This gives them access to Mooresville Public Library's digital resources.</a:t>
            </a:r>
            <a:endParaRPr sz="1200">
              <a:solidFill>
                <a:srgbClr val="222222"/>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5b22076e06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5b22076e06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598100" y="1775222"/>
            <a:ext cx="8222100" cy="838800"/>
          </a:xfrm>
          <a:prstGeom prst="rect">
            <a:avLst/>
          </a:prstGeom>
        </p:spPr>
        <p:txBody>
          <a:bodyPr anchorCtr="0" anchor="b" bIns="91425" lIns="91425" spcFirstLastPara="1" rIns="91425" wrap="square" tIns="91425"/>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17" name="Google Shape;17;p2"/>
          <p:cNvSpPr txBox="1"/>
          <p:nvPr>
            <p:ph idx="1" type="subTitle"/>
          </p:nvPr>
        </p:nvSpPr>
        <p:spPr>
          <a:xfrm>
            <a:off x="598088" y="2715913"/>
            <a:ext cx="8222100" cy="4329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18" name="Google Shape;18;p2"/>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69"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11"/>
          <p:cNvSpPr txBox="1"/>
          <p:nvPr>
            <p:ph hasCustomPrompt="1" type="title"/>
          </p:nvPr>
        </p:nvSpPr>
        <p:spPr>
          <a:xfrm>
            <a:off x="311700" y="1256050"/>
            <a:ext cx="8520600" cy="2030700"/>
          </a:xfrm>
          <a:prstGeom prst="rect">
            <a:avLst/>
          </a:prstGeom>
        </p:spPr>
        <p:txBody>
          <a:bodyPr anchorCtr="0" anchor="b" bIns="91425" lIns="91425" spcFirstLastPara="1" rIns="91425" wrap="square" tIns="91425"/>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p:nvPr>
            <p:ph idx="1" type="body"/>
          </p:nvPr>
        </p:nvSpPr>
        <p:spPr>
          <a:xfrm>
            <a:off x="311700" y="3369225"/>
            <a:ext cx="8520600" cy="1281900"/>
          </a:xfrm>
          <a:prstGeom prst="rect">
            <a:avLst/>
          </a:prstGeom>
        </p:spPr>
        <p:txBody>
          <a:bodyPr anchorCtr="0" anchor="t" bIns="91425" lIns="91425" spcFirstLastPara="1" rIns="91425" wrap="square" tIns="91425"/>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1600"/>
              </a:spcBef>
              <a:spcAft>
                <a:spcPts val="0"/>
              </a:spcAft>
              <a:buClr>
                <a:schemeClr val="lt1"/>
              </a:buClr>
              <a:buSzPts val="1400"/>
              <a:buChar char="○"/>
              <a:defRPr>
                <a:solidFill>
                  <a:schemeClr val="lt1"/>
                </a:solidFill>
              </a:defRPr>
            </a:lvl2pPr>
            <a:lvl3pPr indent="-317500" lvl="2" marL="1371600" algn="ctr">
              <a:spcBef>
                <a:spcPts val="1600"/>
              </a:spcBef>
              <a:spcAft>
                <a:spcPts val="0"/>
              </a:spcAft>
              <a:buClr>
                <a:schemeClr val="lt1"/>
              </a:buClr>
              <a:buSzPts val="1400"/>
              <a:buChar char="■"/>
              <a:defRPr>
                <a:solidFill>
                  <a:schemeClr val="lt1"/>
                </a:solidFill>
              </a:defRPr>
            </a:lvl3pPr>
            <a:lvl4pPr indent="-317500" lvl="3" marL="1828800" algn="ctr">
              <a:spcBef>
                <a:spcPts val="1600"/>
              </a:spcBef>
              <a:spcAft>
                <a:spcPts val="0"/>
              </a:spcAft>
              <a:buClr>
                <a:schemeClr val="lt1"/>
              </a:buClr>
              <a:buSzPts val="1400"/>
              <a:buChar char="●"/>
              <a:defRPr>
                <a:solidFill>
                  <a:schemeClr val="lt1"/>
                </a:solidFill>
              </a:defRPr>
            </a:lvl4pPr>
            <a:lvl5pPr indent="-317500" lvl="4" marL="2286000" algn="ctr">
              <a:spcBef>
                <a:spcPts val="1600"/>
              </a:spcBef>
              <a:spcAft>
                <a:spcPts val="0"/>
              </a:spcAft>
              <a:buClr>
                <a:schemeClr val="lt1"/>
              </a:buClr>
              <a:buSzPts val="1400"/>
              <a:buChar char="○"/>
              <a:defRPr>
                <a:solidFill>
                  <a:schemeClr val="lt1"/>
                </a:solidFill>
              </a:defRPr>
            </a:lvl5pPr>
            <a:lvl6pPr indent="-317500" lvl="5" marL="2743200" algn="ctr">
              <a:spcBef>
                <a:spcPts val="1600"/>
              </a:spcBef>
              <a:spcAft>
                <a:spcPts val="0"/>
              </a:spcAft>
              <a:buClr>
                <a:schemeClr val="lt1"/>
              </a:buClr>
              <a:buSzPts val="1400"/>
              <a:buChar char="■"/>
              <a:defRPr>
                <a:solidFill>
                  <a:schemeClr val="lt1"/>
                </a:solidFill>
              </a:defRPr>
            </a:lvl6pPr>
            <a:lvl7pPr indent="-317500" lvl="6" marL="3200400" algn="ctr">
              <a:spcBef>
                <a:spcPts val="1600"/>
              </a:spcBef>
              <a:spcAft>
                <a:spcPts val="0"/>
              </a:spcAft>
              <a:buClr>
                <a:schemeClr val="lt1"/>
              </a:buClr>
              <a:buSzPts val="1400"/>
              <a:buChar char="●"/>
              <a:defRPr>
                <a:solidFill>
                  <a:schemeClr val="lt1"/>
                </a:solidFill>
              </a:defRPr>
            </a:lvl7pPr>
            <a:lvl8pPr indent="-317500" lvl="7" marL="3657600" algn="ctr">
              <a:spcBef>
                <a:spcPts val="1600"/>
              </a:spcBef>
              <a:spcAft>
                <a:spcPts val="0"/>
              </a:spcAft>
              <a:buClr>
                <a:schemeClr val="lt1"/>
              </a:buClr>
              <a:buSzPts val="1400"/>
              <a:buChar char="○"/>
              <a:defRPr>
                <a:solidFill>
                  <a:schemeClr val="lt1"/>
                </a:solidFill>
              </a:defRPr>
            </a:lvl8pPr>
            <a:lvl9pPr indent="-317500" lvl="8" marL="4114800" algn="ctr">
              <a:spcBef>
                <a:spcPts val="1600"/>
              </a:spcBef>
              <a:spcAft>
                <a:spcPts val="1600"/>
              </a:spcAft>
              <a:buClr>
                <a:schemeClr val="lt1"/>
              </a:buClr>
              <a:buSzPts val="1400"/>
              <a:buChar char="■"/>
              <a:defRPr>
                <a:solidFill>
                  <a:schemeClr val="lt1"/>
                </a:solidFill>
              </a:defRPr>
            </a:lvl9pPr>
          </a:lstStyle>
          <a:p/>
        </p:txBody>
      </p:sp>
      <p:sp>
        <p:nvSpPr>
          <p:cNvPr id="78" name="Google Shape;78;p11"/>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79" name="Shape 79"/>
        <p:cNvGrpSpPr/>
        <p:nvPr/>
      </p:nvGrpSpPr>
      <p:grpSpPr>
        <a:xfrm>
          <a:off x="0" y="0"/>
          <a:ext cx="0" cy="0"/>
          <a:chOff x="0" y="0"/>
          <a:chExt cx="0" cy="0"/>
        </a:xfrm>
      </p:grpSpPr>
      <p:sp>
        <p:nvSpPr>
          <p:cNvPr id="80" name="Google Shape;80;p12"/>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 name="Google Shape;26;p3"/>
          <p:cNvSpPr txBox="1"/>
          <p:nvPr>
            <p:ph type="title"/>
          </p:nvPr>
        </p:nvSpPr>
        <p:spPr>
          <a:xfrm>
            <a:off x="598100" y="2152347"/>
            <a:ext cx="8222100" cy="838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27" name="Google Shape;27;p3"/>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8"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4"/>
          <p:cNvSpPr txBox="1"/>
          <p:nvPr>
            <p:ph type="title"/>
          </p:nvPr>
        </p:nvSpPr>
        <p:spPr>
          <a:xfrm>
            <a:off x="311700" y="410000"/>
            <a:ext cx="8520600" cy="6078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6" name="Google Shape;36;p4"/>
          <p:cNvSpPr txBox="1"/>
          <p:nvPr>
            <p:ph idx="1" type="body"/>
          </p:nvPr>
        </p:nvSpPr>
        <p:spPr>
          <a:xfrm>
            <a:off x="311700" y="1229875"/>
            <a:ext cx="8520600" cy="33390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37" name="Google Shape;37;p4"/>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8" name="Shape 38"/>
        <p:cNvGrpSpPr/>
        <p:nvPr/>
      </p:nvGrpSpPr>
      <p:grpSpPr>
        <a:xfrm>
          <a:off x="0" y="0"/>
          <a:ext cx="0" cy="0"/>
          <a:chOff x="0" y="0"/>
          <a:chExt cx="0" cy="0"/>
        </a:xfrm>
      </p:grpSpPr>
      <p:sp>
        <p:nvSpPr>
          <p:cNvPr id="39" name="Google Shape;39;p5"/>
          <p:cNvSpPr txBox="1"/>
          <p:nvPr>
            <p:ph type="title"/>
          </p:nvPr>
        </p:nvSpPr>
        <p:spPr>
          <a:xfrm>
            <a:off x="311700" y="410000"/>
            <a:ext cx="8520600" cy="6078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0" name="Google Shape;40;p5"/>
          <p:cNvSpPr txBox="1"/>
          <p:nvPr>
            <p:ph idx="1" type="body"/>
          </p:nvPr>
        </p:nvSpPr>
        <p:spPr>
          <a:xfrm>
            <a:off x="311700" y="1229975"/>
            <a:ext cx="3999900" cy="33390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5"/>
          <p:cNvSpPr txBox="1"/>
          <p:nvPr>
            <p:ph idx="2" type="body"/>
          </p:nvPr>
        </p:nvSpPr>
        <p:spPr>
          <a:xfrm>
            <a:off x="4832400" y="1229975"/>
            <a:ext cx="3999900" cy="33390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2" name="Google Shape;42;p5"/>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3" name="Shape 43"/>
        <p:cNvGrpSpPr/>
        <p:nvPr/>
      </p:nvGrpSpPr>
      <p:grpSpPr>
        <a:xfrm>
          <a:off x="0" y="0"/>
          <a:ext cx="0" cy="0"/>
          <a:chOff x="0" y="0"/>
          <a:chExt cx="0" cy="0"/>
        </a:xfrm>
      </p:grpSpPr>
      <p:sp>
        <p:nvSpPr>
          <p:cNvPr id="44" name="Google Shape;44;p6"/>
          <p:cNvSpPr txBox="1"/>
          <p:nvPr>
            <p:ph type="title"/>
          </p:nvPr>
        </p:nvSpPr>
        <p:spPr>
          <a:xfrm>
            <a:off x="311700" y="410000"/>
            <a:ext cx="8520600" cy="6078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5" name="Google Shape;45;p6"/>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6" name="Shape 46"/>
        <p:cNvGrpSpPr/>
        <p:nvPr/>
      </p:nvGrpSpPr>
      <p:grpSpPr>
        <a:xfrm>
          <a:off x="0" y="0"/>
          <a:ext cx="0" cy="0"/>
          <a:chOff x="0" y="0"/>
          <a:chExt cx="0" cy="0"/>
        </a:xfrm>
      </p:grpSpPr>
      <p:sp>
        <p:nvSpPr>
          <p:cNvPr id="47" name="Google Shape;47;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8" name="Google Shape;48;p7"/>
          <p:cNvSpPr txBox="1"/>
          <p:nvPr>
            <p:ph idx="1" type="body"/>
          </p:nvPr>
        </p:nvSpPr>
        <p:spPr>
          <a:xfrm>
            <a:off x="311700" y="1465804"/>
            <a:ext cx="2808000" cy="31032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9" name="Google Shape;49;p7"/>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4"/>
        </a:solidFill>
      </p:bgPr>
    </p:bg>
    <p:spTree>
      <p:nvGrpSpPr>
        <p:cNvPr id="50"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8"/>
          <p:cNvSpPr txBox="1"/>
          <p:nvPr>
            <p:ph type="title"/>
          </p:nvPr>
        </p:nvSpPr>
        <p:spPr>
          <a:xfrm>
            <a:off x="490250" y="526350"/>
            <a:ext cx="5618700" cy="4090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58" name="Google Shape;58;p8"/>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 name="Google Shape;6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62" name="Google Shape;62;p9"/>
          <p:cNvSpPr txBox="1"/>
          <p:nvPr>
            <p:ph type="title"/>
          </p:nvPr>
        </p:nvSpPr>
        <p:spPr>
          <a:xfrm>
            <a:off x="265500" y="1151100"/>
            <a:ext cx="4045200" cy="15645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3" name="Google Shape;63;p9"/>
          <p:cNvSpPr txBox="1"/>
          <p:nvPr>
            <p:ph idx="1" type="subTitle"/>
          </p:nvPr>
        </p:nvSpPr>
        <p:spPr>
          <a:xfrm>
            <a:off x="265500" y="2769001"/>
            <a:ext cx="4045200" cy="12693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4" name="Google Shape;64;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65" name="Google Shape;65;p9"/>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66" name="Shape 66"/>
        <p:cNvGrpSpPr/>
        <p:nvPr/>
      </p:nvGrpSpPr>
      <p:grpSpPr>
        <a:xfrm>
          <a:off x="0" y="0"/>
          <a:ext cx="0" cy="0"/>
          <a:chOff x="0" y="0"/>
          <a:chExt cx="0" cy="0"/>
        </a:xfrm>
      </p:grpSpPr>
      <p:sp>
        <p:nvSpPr>
          <p:cNvPr id="67" name="Google Shape;67;p10"/>
          <p:cNvSpPr txBox="1"/>
          <p:nvPr>
            <p:ph idx="1" type="body"/>
          </p:nvPr>
        </p:nvSpPr>
        <p:spPr>
          <a:xfrm>
            <a:off x="319500" y="423057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68" name="Google Shape;68;p10"/>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geometr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000">
        <p:push dir="r"/>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hyperlink" Target="mailto:dianeh@mooresvillepublic.lib.in.us" TargetMode="External"/><Relationship Id="rId4" Type="http://schemas.openxmlformats.org/officeDocument/2006/relationships/hyperlink" Target="mailto:megane@mooresvillepublic.lib.in.us" TargetMode="External"/><Relationship Id="rId5" Type="http://schemas.openxmlformats.org/officeDocument/2006/relationships/hyperlink" Target="http://www.mooresvillelib.org" TargetMode="External"/><Relationship Id="rId6"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3"/>
          <p:cNvSpPr txBox="1"/>
          <p:nvPr>
            <p:ph type="ctrTitle"/>
          </p:nvPr>
        </p:nvSpPr>
        <p:spPr>
          <a:xfrm>
            <a:off x="598100" y="1775222"/>
            <a:ext cx="8222100" cy="838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The Ultimate Resource Sharing:</a:t>
            </a:r>
            <a:endParaRPr/>
          </a:p>
        </p:txBody>
      </p:sp>
      <p:sp>
        <p:nvSpPr>
          <p:cNvPr id="86" name="Google Shape;86;p13"/>
          <p:cNvSpPr txBox="1"/>
          <p:nvPr>
            <p:ph idx="1" type="subTitle"/>
          </p:nvPr>
        </p:nvSpPr>
        <p:spPr>
          <a:xfrm>
            <a:off x="598088" y="2715913"/>
            <a:ext cx="8222100" cy="4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800"/>
              <a:t>Bridging Public and School Libraries</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22"/>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Future Plans</a:t>
            </a:r>
            <a:endParaRPr/>
          </a:p>
        </p:txBody>
      </p:sp>
      <p:sp>
        <p:nvSpPr>
          <p:cNvPr id="142" name="Google Shape;142;p22"/>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Increase circulation</a:t>
            </a:r>
            <a:endParaRPr/>
          </a:p>
          <a:p>
            <a:pPr indent="-342900" lvl="0" marL="457200" rtl="0" algn="l">
              <a:spcBef>
                <a:spcPts val="0"/>
              </a:spcBef>
              <a:spcAft>
                <a:spcPts val="0"/>
              </a:spcAft>
              <a:buSzPts val="1800"/>
              <a:buChar char="●"/>
            </a:pPr>
            <a:r>
              <a:rPr lang="en"/>
              <a:t>Increase teacher collaboration</a:t>
            </a:r>
            <a:endParaRPr/>
          </a:p>
          <a:p>
            <a:pPr indent="-342900" lvl="0" marL="457200" rtl="0" algn="l">
              <a:spcBef>
                <a:spcPts val="0"/>
              </a:spcBef>
              <a:spcAft>
                <a:spcPts val="0"/>
              </a:spcAft>
              <a:buSzPts val="1800"/>
              <a:buChar char="●"/>
            </a:pPr>
            <a:r>
              <a:rPr lang="en"/>
              <a:t>Continue to improve collection</a:t>
            </a:r>
            <a:endParaRPr/>
          </a:p>
          <a:p>
            <a:pPr indent="-342900" lvl="0" marL="457200" rtl="0" algn="l">
              <a:spcBef>
                <a:spcPts val="0"/>
              </a:spcBef>
              <a:spcAft>
                <a:spcPts val="0"/>
              </a:spcAft>
              <a:buSzPts val="1800"/>
              <a:buChar char="●"/>
            </a:pPr>
            <a:r>
              <a:rPr lang="en"/>
              <a:t>Continue to host book fairs</a:t>
            </a:r>
            <a:endParaRPr/>
          </a:p>
          <a:p>
            <a:pPr indent="-342900" lvl="0" marL="457200" rtl="0" algn="l">
              <a:spcBef>
                <a:spcPts val="0"/>
              </a:spcBef>
              <a:spcAft>
                <a:spcPts val="0"/>
              </a:spcAft>
              <a:buSzPts val="1800"/>
              <a:buChar char="●"/>
            </a:pPr>
            <a:r>
              <a:rPr lang="en"/>
              <a:t>7th and 9th graders receive digital resource cards every year</a:t>
            </a:r>
            <a:endParaRPr/>
          </a:p>
          <a:p>
            <a:pPr indent="-342900" lvl="0" marL="457200" rtl="0" algn="l">
              <a:spcBef>
                <a:spcPts val="0"/>
              </a:spcBef>
              <a:spcAft>
                <a:spcPts val="0"/>
              </a:spcAft>
              <a:buSzPts val="1800"/>
              <a:buChar char="●"/>
            </a:pPr>
            <a:r>
              <a:rPr lang="en"/>
              <a:t>Increase school library presence in the school</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23"/>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Resource Sharing</a:t>
            </a:r>
            <a:endParaRPr/>
          </a:p>
        </p:txBody>
      </p:sp>
      <p:sp>
        <p:nvSpPr>
          <p:cNvPr id="148" name="Google Shape;148;p23"/>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We need to be good stewards of our resources.</a:t>
            </a:r>
            <a:endParaRPr sz="1800"/>
          </a:p>
          <a:p>
            <a:pPr indent="0" lvl="0" marL="0" rtl="0" algn="l">
              <a:spcBef>
                <a:spcPts val="1600"/>
              </a:spcBef>
              <a:spcAft>
                <a:spcPts val="0"/>
              </a:spcAft>
              <a:buNone/>
            </a:pPr>
            <a:r>
              <a:rPr lang="en" sz="1800"/>
              <a:t>We can increase public awareness of the vital role libraries play in our communities - academic, public, school, and even special. </a:t>
            </a:r>
            <a:endParaRPr sz="1800"/>
          </a:p>
          <a:p>
            <a:pPr indent="0" lvl="0" marL="0" rtl="0" algn="l">
              <a:spcBef>
                <a:spcPts val="1600"/>
              </a:spcBef>
              <a:spcAft>
                <a:spcPts val="1600"/>
              </a:spcAft>
              <a:buNone/>
            </a:pPr>
            <a:r>
              <a:rPr lang="en" sz="1800"/>
              <a:t>We are demonstrating our usefulness to our legislators, our Deans or departments, our donors &amp; our funders.</a:t>
            </a: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24"/>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What relationships, collaboration, partnerships have you built, who is your next partner?</a:t>
            </a:r>
            <a:endParaRPr sz="48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25"/>
          <p:cNvSpPr txBox="1"/>
          <p:nvPr>
            <p:ph type="title"/>
          </p:nvPr>
        </p:nvSpPr>
        <p:spPr>
          <a:xfrm>
            <a:off x="311700" y="3969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Contact us:</a:t>
            </a:r>
            <a:endParaRPr sz="3000"/>
          </a:p>
        </p:txBody>
      </p:sp>
      <p:sp>
        <p:nvSpPr>
          <p:cNvPr id="159" name="Google Shape;159;p25"/>
          <p:cNvSpPr txBox="1"/>
          <p:nvPr>
            <p:ph idx="1" type="body"/>
          </p:nvPr>
        </p:nvSpPr>
        <p:spPr>
          <a:xfrm>
            <a:off x="311700" y="1152600"/>
            <a:ext cx="3735300" cy="325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Diane Huerkamp, Director</a:t>
            </a:r>
            <a:endParaRPr sz="1400"/>
          </a:p>
          <a:p>
            <a:pPr indent="0" lvl="0" marL="0" rtl="0" algn="l">
              <a:spcBef>
                <a:spcPts val="0"/>
              </a:spcBef>
              <a:spcAft>
                <a:spcPts val="0"/>
              </a:spcAft>
              <a:buNone/>
            </a:pPr>
            <a:r>
              <a:rPr lang="en" sz="1400" u="sng">
                <a:solidFill>
                  <a:schemeClr val="hlink"/>
                </a:solidFill>
                <a:hlinkClick r:id="rId3"/>
              </a:rPr>
              <a:t>dianeh@mooresvillepublic.lib.in.us</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Megan Edwards, Teen Outreach Librarian</a:t>
            </a:r>
            <a:endParaRPr sz="1400"/>
          </a:p>
          <a:p>
            <a:pPr indent="0" lvl="0" marL="0" rtl="0" algn="l">
              <a:spcBef>
                <a:spcPts val="0"/>
              </a:spcBef>
              <a:spcAft>
                <a:spcPts val="0"/>
              </a:spcAft>
              <a:buNone/>
            </a:pPr>
            <a:r>
              <a:rPr lang="en" sz="1400" u="sng">
                <a:solidFill>
                  <a:schemeClr val="hlink"/>
                </a:solidFill>
                <a:hlinkClick r:id="rId4"/>
              </a:rPr>
              <a:t>megane@mooresvillepublic.lib.in.us</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Mooresville Public Library</a:t>
            </a:r>
            <a:endParaRPr sz="1400"/>
          </a:p>
          <a:p>
            <a:pPr indent="0" lvl="0" marL="0" rtl="0" algn="l">
              <a:spcBef>
                <a:spcPts val="0"/>
              </a:spcBef>
              <a:spcAft>
                <a:spcPts val="0"/>
              </a:spcAft>
              <a:buNone/>
            </a:pPr>
            <a:r>
              <a:rPr lang="en" sz="1400"/>
              <a:t>220 West Harrison St</a:t>
            </a:r>
            <a:endParaRPr sz="1400"/>
          </a:p>
          <a:p>
            <a:pPr indent="0" lvl="0" marL="0" rtl="0" algn="l">
              <a:spcBef>
                <a:spcPts val="0"/>
              </a:spcBef>
              <a:spcAft>
                <a:spcPts val="0"/>
              </a:spcAft>
              <a:buNone/>
            </a:pPr>
            <a:r>
              <a:rPr lang="en" sz="1400"/>
              <a:t>Mooresville, IN 46158</a:t>
            </a:r>
            <a:br>
              <a:rPr lang="en" sz="1400"/>
            </a:br>
            <a:r>
              <a:rPr lang="en" sz="1400" u="sng">
                <a:solidFill>
                  <a:schemeClr val="hlink"/>
                </a:solidFill>
                <a:hlinkClick r:id="rId5"/>
              </a:rPr>
              <a:t>www.mooresvillelib.org</a:t>
            </a:r>
            <a:endParaRPr sz="1400"/>
          </a:p>
          <a:p>
            <a:pPr indent="0" lvl="0" marL="0" rtl="0" algn="l">
              <a:spcBef>
                <a:spcPts val="1600"/>
              </a:spcBef>
              <a:spcAft>
                <a:spcPts val="0"/>
              </a:spcAft>
              <a:buNone/>
            </a:pPr>
            <a:r>
              <a:rPr lang="en" sz="1400"/>
              <a:t>317.831.7323</a:t>
            </a:r>
            <a:endParaRPr sz="1400"/>
          </a:p>
          <a:p>
            <a:pPr indent="0" lvl="0" marL="0" rtl="0" algn="l">
              <a:spcBef>
                <a:spcPts val="1600"/>
              </a:spcBef>
              <a:spcAft>
                <a:spcPts val="0"/>
              </a:spcAft>
              <a:buNone/>
            </a:pPr>
            <a:r>
              <a:t/>
            </a:r>
            <a:endParaRPr sz="1400"/>
          </a:p>
          <a:p>
            <a:pPr indent="0" lvl="0" marL="0" rtl="0" algn="l">
              <a:spcBef>
                <a:spcPts val="0"/>
              </a:spcBef>
              <a:spcAft>
                <a:spcPts val="0"/>
              </a:spcAft>
              <a:buNone/>
            </a:pPr>
            <a:r>
              <a:rPr lang="en" sz="1400"/>
              <a:t> </a:t>
            </a:r>
            <a:endParaRPr sz="1400"/>
          </a:p>
        </p:txBody>
      </p:sp>
      <p:pic>
        <p:nvPicPr>
          <p:cNvPr id="160" name="Google Shape;160;p25"/>
          <p:cNvPicPr preferRelativeResize="0"/>
          <p:nvPr/>
        </p:nvPicPr>
        <p:blipFill>
          <a:blip r:embed="rId6">
            <a:alphaModFix/>
          </a:blip>
          <a:stretch>
            <a:fillRect/>
          </a:stretch>
        </p:blipFill>
        <p:spPr>
          <a:xfrm>
            <a:off x="4146175" y="697563"/>
            <a:ext cx="4997827" cy="3748374"/>
          </a:xfrm>
          <a:prstGeom prst="rect">
            <a:avLst/>
          </a:prstGeom>
          <a:noFill/>
          <a:ln>
            <a:noFill/>
          </a:ln>
          <a:effectLst>
            <a:outerShdw blurRad="171450" rotWithShape="0" algn="bl" dir="9180000" dist="38100">
              <a:srgbClr val="000000">
                <a:alpha val="5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4"/>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Who we are:</a:t>
            </a:r>
            <a:endParaRPr/>
          </a:p>
        </p:txBody>
      </p:sp>
      <p:sp>
        <p:nvSpPr>
          <p:cNvPr id="92" name="Google Shape;92;p14"/>
          <p:cNvSpPr txBox="1"/>
          <p:nvPr>
            <p:ph idx="1" type="body"/>
          </p:nvPr>
        </p:nvSpPr>
        <p:spPr>
          <a:xfrm>
            <a:off x="311700" y="1229975"/>
            <a:ext cx="39999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Diane Huerkamp</a:t>
            </a:r>
            <a:br>
              <a:rPr lang="en" sz="2400"/>
            </a:br>
            <a:br>
              <a:rPr lang="en" sz="2400"/>
            </a:br>
            <a:r>
              <a:rPr lang="en" sz="2400"/>
              <a:t>Executive Director,</a:t>
            </a:r>
            <a:br>
              <a:rPr lang="en" sz="2400"/>
            </a:br>
            <a:r>
              <a:rPr lang="en" sz="2400"/>
              <a:t>Mooresville Public Library</a:t>
            </a:r>
            <a:endParaRPr sz="2400"/>
          </a:p>
          <a:p>
            <a:pPr indent="0" lvl="0" marL="0" rtl="0" algn="l">
              <a:spcBef>
                <a:spcPts val="1600"/>
              </a:spcBef>
              <a:spcAft>
                <a:spcPts val="1600"/>
              </a:spcAft>
              <a:buNone/>
            </a:pPr>
            <a:r>
              <a:t/>
            </a:r>
            <a:endParaRPr sz="2400"/>
          </a:p>
        </p:txBody>
      </p:sp>
      <p:sp>
        <p:nvSpPr>
          <p:cNvPr id="93" name="Google Shape;93;p14"/>
          <p:cNvSpPr txBox="1"/>
          <p:nvPr>
            <p:ph idx="2" type="body"/>
          </p:nvPr>
        </p:nvSpPr>
        <p:spPr>
          <a:xfrm>
            <a:off x="4832400" y="1229975"/>
            <a:ext cx="39999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400"/>
              <a:t>Megan Edwards</a:t>
            </a:r>
            <a:br>
              <a:rPr lang="en" sz="2400"/>
            </a:br>
            <a:br>
              <a:rPr lang="en" sz="2400"/>
            </a:br>
            <a:r>
              <a:rPr lang="en" sz="2400"/>
              <a:t>Teen Outreach Librarian, Mooresville Public Library</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5"/>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t>
            </a:r>
            <a:r>
              <a:rPr lang="en"/>
              <a:t>ollaboration, Resource Sharing, and Building Relationships</a:t>
            </a:r>
            <a:endParaRPr/>
          </a:p>
        </p:txBody>
      </p:sp>
      <p:sp>
        <p:nvSpPr>
          <p:cNvPr id="99" name="Google Shape;99;p15"/>
          <p:cNvSpPr txBox="1"/>
          <p:nvPr>
            <p:ph idx="1" type="body"/>
          </p:nvPr>
        </p:nvSpPr>
        <p:spPr>
          <a:xfrm>
            <a:off x="311700" y="1543775"/>
            <a:ext cx="4038300" cy="3025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
                <a:solidFill>
                  <a:schemeClr val="dk1"/>
                </a:solidFill>
              </a:rPr>
              <a:t>Cook Endowment &amp; donations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Evergreen Indiana ILS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Evanced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Link Observatory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Got Access 2003</a:t>
            </a:r>
            <a:endParaRPr/>
          </a:p>
        </p:txBody>
      </p:sp>
      <p:sp>
        <p:nvSpPr>
          <p:cNvPr id="100" name="Google Shape;100;p15"/>
          <p:cNvSpPr txBox="1"/>
          <p:nvPr/>
        </p:nvSpPr>
        <p:spPr>
          <a:xfrm>
            <a:off x="4515000" y="1543775"/>
            <a:ext cx="4038300" cy="30252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accent4"/>
              </a:buClr>
              <a:buSzPts val="1800"/>
              <a:buFont typeface="Roboto"/>
              <a:buChar char="●"/>
            </a:pPr>
            <a:r>
              <a:rPr lang="en" sz="1800">
                <a:solidFill>
                  <a:schemeClr val="accent4"/>
                </a:solidFill>
                <a:latin typeface="Roboto"/>
                <a:ea typeface="Roboto"/>
                <a:cs typeface="Roboto"/>
                <a:sym typeface="Roboto"/>
              </a:rPr>
              <a:t>Overdrive consortium </a:t>
            </a:r>
            <a:endParaRPr sz="1800">
              <a:solidFill>
                <a:schemeClr val="accent4"/>
              </a:solidFill>
              <a:latin typeface="Roboto"/>
              <a:ea typeface="Roboto"/>
              <a:cs typeface="Roboto"/>
              <a:sym typeface="Roboto"/>
            </a:endParaRPr>
          </a:p>
          <a:p>
            <a:pPr indent="-342900" lvl="0" marL="457200" rtl="0" algn="l">
              <a:lnSpc>
                <a:spcPct val="115000"/>
              </a:lnSpc>
              <a:spcBef>
                <a:spcPts val="0"/>
              </a:spcBef>
              <a:spcAft>
                <a:spcPts val="0"/>
              </a:spcAft>
              <a:buClr>
                <a:schemeClr val="accent4"/>
              </a:buClr>
              <a:buSzPts val="1800"/>
              <a:buFont typeface="Roboto"/>
              <a:buChar char="●"/>
            </a:pPr>
            <a:r>
              <a:rPr lang="en" sz="1800">
                <a:solidFill>
                  <a:schemeClr val="accent4"/>
                </a:solidFill>
                <a:latin typeface="Roboto"/>
                <a:ea typeface="Roboto"/>
                <a:cs typeface="Roboto"/>
                <a:sym typeface="Roboto"/>
              </a:rPr>
              <a:t>Indiana Share </a:t>
            </a:r>
            <a:endParaRPr sz="1800">
              <a:solidFill>
                <a:schemeClr val="accent4"/>
              </a:solidFill>
              <a:latin typeface="Roboto"/>
              <a:ea typeface="Roboto"/>
              <a:cs typeface="Roboto"/>
              <a:sym typeface="Roboto"/>
            </a:endParaRPr>
          </a:p>
          <a:p>
            <a:pPr indent="-342900" lvl="0" marL="457200" rtl="0" algn="l">
              <a:lnSpc>
                <a:spcPct val="115000"/>
              </a:lnSpc>
              <a:spcBef>
                <a:spcPts val="0"/>
              </a:spcBef>
              <a:spcAft>
                <a:spcPts val="0"/>
              </a:spcAft>
              <a:buClr>
                <a:schemeClr val="accent4"/>
              </a:buClr>
              <a:buSzPts val="1800"/>
              <a:buFont typeface="Roboto"/>
              <a:buChar char="●"/>
            </a:pPr>
            <a:r>
              <a:rPr lang="en" sz="1800">
                <a:solidFill>
                  <a:schemeClr val="accent4"/>
                </a:solidFill>
                <a:latin typeface="Roboto"/>
                <a:ea typeface="Roboto"/>
                <a:cs typeface="Roboto"/>
                <a:sym typeface="Roboto"/>
              </a:rPr>
              <a:t>SRCS </a:t>
            </a:r>
            <a:endParaRPr sz="1800">
              <a:solidFill>
                <a:schemeClr val="accent4"/>
              </a:solidFill>
              <a:latin typeface="Roboto"/>
              <a:ea typeface="Roboto"/>
              <a:cs typeface="Roboto"/>
              <a:sym typeface="Roboto"/>
            </a:endParaRPr>
          </a:p>
          <a:p>
            <a:pPr indent="-342900" lvl="0" marL="457200" rtl="0" algn="l">
              <a:lnSpc>
                <a:spcPct val="115000"/>
              </a:lnSpc>
              <a:spcBef>
                <a:spcPts val="0"/>
              </a:spcBef>
              <a:spcAft>
                <a:spcPts val="0"/>
              </a:spcAft>
              <a:buClr>
                <a:schemeClr val="accent4"/>
              </a:buClr>
              <a:buSzPts val="1800"/>
              <a:buFont typeface="Roboto"/>
              <a:buChar char="●"/>
            </a:pPr>
            <a:r>
              <a:rPr lang="en" sz="1800">
                <a:solidFill>
                  <a:schemeClr val="accent4"/>
                </a:solidFill>
                <a:latin typeface="Roboto"/>
                <a:ea typeface="Roboto"/>
                <a:cs typeface="Roboto"/>
                <a:sym typeface="Roboto"/>
              </a:rPr>
              <a:t>Museum passes</a:t>
            </a:r>
            <a:endParaRPr sz="1800">
              <a:solidFill>
                <a:schemeClr val="dk2"/>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16"/>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Collaboration, Resource Sharing, and Building Relationships</a:t>
            </a:r>
            <a:endParaRPr/>
          </a:p>
        </p:txBody>
      </p:sp>
      <p:sp>
        <p:nvSpPr>
          <p:cNvPr id="106" name="Google Shape;106;p16"/>
          <p:cNvSpPr txBox="1"/>
          <p:nvPr>
            <p:ph idx="1" type="body"/>
          </p:nvPr>
        </p:nvSpPr>
        <p:spPr>
          <a:xfrm>
            <a:off x="311700" y="1543675"/>
            <a:ext cx="4038300" cy="3025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
                <a:solidFill>
                  <a:schemeClr val="dk1"/>
                </a:solidFill>
              </a:rPr>
              <a:t>Franciscan Health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Mooresville Main Street</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Friends of the Library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Miller’s Nursing Home</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Tri Kappa Art show</a:t>
            </a:r>
            <a:endParaRPr>
              <a:solidFill>
                <a:schemeClr val="dk1"/>
              </a:solidFill>
            </a:endParaRPr>
          </a:p>
        </p:txBody>
      </p:sp>
      <p:sp>
        <p:nvSpPr>
          <p:cNvPr id="107" name="Google Shape;107;p16"/>
          <p:cNvSpPr txBox="1"/>
          <p:nvPr/>
        </p:nvSpPr>
        <p:spPr>
          <a:xfrm>
            <a:off x="4515000" y="1543775"/>
            <a:ext cx="4038300" cy="30252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accent4"/>
              </a:buClr>
              <a:buSzPts val="1800"/>
              <a:buFont typeface="Roboto"/>
              <a:buChar char="●"/>
            </a:pPr>
            <a:r>
              <a:rPr lang="en" sz="1800">
                <a:solidFill>
                  <a:schemeClr val="accent4"/>
                </a:solidFill>
                <a:latin typeface="Roboto"/>
                <a:ea typeface="Roboto"/>
                <a:cs typeface="Roboto"/>
                <a:sym typeface="Roboto"/>
              </a:rPr>
              <a:t>Mooresville </a:t>
            </a:r>
            <a:r>
              <a:rPr lang="en" sz="1800">
                <a:solidFill>
                  <a:schemeClr val="accent4"/>
                </a:solidFill>
                <a:latin typeface="Roboto"/>
                <a:ea typeface="Roboto"/>
                <a:cs typeface="Roboto"/>
                <a:sym typeface="Roboto"/>
              </a:rPr>
              <a:t>Fire Department and Police Department</a:t>
            </a:r>
            <a:endParaRPr sz="1800">
              <a:solidFill>
                <a:schemeClr val="accent4"/>
              </a:solidFill>
              <a:latin typeface="Roboto"/>
              <a:ea typeface="Roboto"/>
              <a:cs typeface="Roboto"/>
              <a:sym typeface="Roboto"/>
            </a:endParaRPr>
          </a:p>
          <a:p>
            <a:pPr indent="-342900" lvl="0" marL="457200" rtl="0" algn="l">
              <a:lnSpc>
                <a:spcPct val="115000"/>
              </a:lnSpc>
              <a:spcBef>
                <a:spcPts val="0"/>
              </a:spcBef>
              <a:spcAft>
                <a:spcPts val="0"/>
              </a:spcAft>
              <a:buClr>
                <a:schemeClr val="accent4"/>
              </a:buClr>
              <a:buSzPts val="1800"/>
              <a:buFont typeface="Roboto"/>
              <a:buChar char="●"/>
            </a:pPr>
            <a:r>
              <a:rPr lang="en" sz="1800">
                <a:solidFill>
                  <a:schemeClr val="accent4"/>
                </a:solidFill>
                <a:latin typeface="Roboto"/>
                <a:ea typeface="Roboto"/>
                <a:cs typeface="Roboto"/>
                <a:sym typeface="Roboto"/>
              </a:rPr>
              <a:t>Citizens Bank</a:t>
            </a:r>
            <a:endParaRPr sz="1800">
              <a:solidFill>
                <a:schemeClr val="accent4"/>
              </a:solidFill>
              <a:latin typeface="Roboto"/>
              <a:ea typeface="Roboto"/>
              <a:cs typeface="Roboto"/>
              <a:sym typeface="Roboto"/>
            </a:endParaRPr>
          </a:p>
          <a:p>
            <a:pPr indent="-342900" lvl="0" marL="457200" rtl="0" algn="l">
              <a:lnSpc>
                <a:spcPct val="115000"/>
              </a:lnSpc>
              <a:spcBef>
                <a:spcPts val="0"/>
              </a:spcBef>
              <a:spcAft>
                <a:spcPts val="0"/>
              </a:spcAft>
              <a:buClr>
                <a:schemeClr val="accent4"/>
              </a:buClr>
              <a:buSzPts val="1800"/>
              <a:buFont typeface="Roboto"/>
              <a:buChar char="●"/>
            </a:pPr>
            <a:r>
              <a:rPr lang="en" sz="1800">
                <a:solidFill>
                  <a:schemeClr val="accent4"/>
                </a:solidFill>
                <a:latin typeface="Roboto"/>
                <a:ea typeface="Roboto"/>
                <a:cs typeface="Roboto"/>
                <a:sym typeface="Roboto"/>
              </a:rPr>
              <a:t>Shared IT specialists MCSC &amp; Plainfield-Guilford Township PL </a:t>
            </a:r>
            <a:endParaRPr sz="1800">
              <a:solidFill>
                <a:schemeClr val="accent4"/>
              </a:solidFill>
              <a:latin typeface="Roboto"/>
              <a:ea typeface="Roboto"/>
              <a:cs typeface="Roboto"/>
              <a:sym typeface="Roboto"/>
            </a:endParaRPr>
          </a:p>
          <a:p>
            <a:pPr indent="-342900" lvl="0" marL="457200" rtl="0" algn="l">
              <a:lnSpc>
                <a:spcPct val="115000"/>
              </a:lnSpc>
              <a:spcBef>
                <a:spcPts val="0"/>
              </a:spcBef>
              <a:spcAft>
                <a:spcPts val="0"/>
              </a:spcAft>
              <a:buClr>
                <a:schemeClr val="accent4"/>
              </a:buClr>
              <a:buSzPts val="1800"/>
              <a:buFont typeface="Roboto"/>
              <a:buChar char="●"/>
            </a:pPr>
            <a:r>
              <a:rPr lang="en" sz="1800">
                <a:solidFill>
                  <a:schemeClr val="accent4"/>
                </a:solidFill>
                <a:latin typeface="Roboto"/>
                <a:ea typeface="Roboto"/>
                <a:cs typeface="Roboto"/>
                <a:sym typeface="Roboto"/>
              </a:rPr>
              <a:t>Mooresville Parks Department</a:t>
            </a:r>
            <a:endParaRPr sz="1800">
              <a:solidFill>
                <a:schemeClr val="accent4"/>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17"/>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 Idea is Formed</a:t>
            </a:r>
            <a:endParaRPr/>
          </a:p>
        </p:txBody>
      </p:sp>
      <p:sp>
        <p:nvSpPr>
          <p:cNvPr id="113" name="Google Shape;113;p17"/>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Paul Hadley Middle School had been without a librarian of any sort for several years.</a:t>
            </a:r>
            <a:endParaRPr/>
          </a:p>
          <a:p>
            <a:pPr indent="0" lvl="0" marL="0" rtl="0" algn="l">
              <a:spcBef>
                <a:spcPts val="1600"/>
              </a:spcBef>
              <a:spcAft>
                <a:spcPts val="0"/>
              </a:spcAft>
              <a:buNone/>
            </a:pPr>
            <a:r>
              <a:rPr lang="en"/>
              <a:t>Had a background in school libraries and a strong sense of community.</a:t>
            </a:r>
            <a:endParaRPr/>
          </a:p>
          <a:p>
            <a:pPr indent="0" lvl="0" marL="0" rtl="0" algn="l">
              <a:spcBef>
                <a:spcPts val="1600"/>
              </a:spcBef>
              <a:spcAft>
                <a:spcPts val="1600"/>
              </a:spcAft>
              <a:buNone/>
            </a:pPr>
            <a:r>
              <a:rPr lang="en"/>
              <a:t>Wanted to collaborate with Mooresville Consolidated School Corporation.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18"/>
          <p:cNvSpPr txBox="1"/>
          <p:nvPr>
            <p:ph type="title"/>
          </p:nvPr>
        </p:nvSpPr>
        <p:spPr>
          <a:xfrm>
            <a:off x="311700" y="38245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A Need is Met</a:t>
            </a:r>
            <a:endParaRPr sz="3000"/>
          </a:p>
        </p:txBody>
      </p:sp>
      <p:sp>
        <p:nvSpPr>
          <p:cNvPr id="119" name="Google Shape;119;p18"/>
          <p:cNvSpPr txBox="1"/>
          <p:nvPr>
            <p:ph idx="1" type="body"/>
          </p:nvPr>
        </p:nvSpPr>
        <p:spPr>
          <a:xfrm>
            <a:off x="311700" y="1138150"/>
            <a:ext cx="4132200" cy="310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BS in Elementary Education</a:t>
            </a:r>
            <a:endParaRPr sz="1800"/>
          </a:p>
          <a:p>
            <a:pPr indent="0" lvl="0" marL="0" rtl="0" algn="l">
              <a:spcBef>
                <a:spcPts val="1600"/>
              </a:spcBef>
              <a:spcAft>
                <a:spcPts val="0"/>
              </a:spcAft>
              <a:buNone/>
            </a:pPr>
            <a:r>
              <a:rPr lang="en" sz="1800"/>
              <a:t>Worked for Danville Community School Corporation in various roles.</a:t>
            </a:r>
            <a:endParaRPr sz="1800"/>
          </a:p>
          <a:p>
            <a:pPr indent="0" lvl="0" marL="0" rtl="0" algn="l">
              <a:spcBef>
                <a:spcPts val="1600"/>
              </a:spcBef>
              <a:spcAft>
                <a:spcPts val="0"/>
              </a:spcAft>
              <a:buNone/>
            </a:pPr>
            <a:r>
              <a:rPr lang="en" sz="1800"/>
              <a:t>Worked at Danville Public Library.</a:t>
            </a:r>
            <a:endParaRPr sz="1800"/>
          </a:p>
          <a:p>
            <a:pPr indent="0" lvl="0" marL="0" rtl="0" algn="l">
              <a:spcBef>
                <a:spcPts val="1600"/>
              </a:spcBef>
              <a:spcAft>
                <a:spcPts val="0"/>
              </a:spcAft>
              <a:buNone/>
            </a:pPr>
            <a:r>
              <a:rPr lang="en" sz="1800"/>
              <a:t>Hired for current position in July 2017.</a:t>
            </a:r>
            <a:endParaRPr sz="1800"/>
          </a:p>
          <a:p>
            <a:pPr indent="0" lvl="0" marL="0" rtl="0" algn="l">
              <a:spcBef>
                <a:spcPts val="1600"/>
              </a:spcBef>
              <a:spcAft>
                <a:spcPts val="0"/>
              </a:spcAft>
              <a:buNone/>
            </a:pPr>
            <a:r>
              <a:rPr lang="en" sz="1800"/>
              <a:t>Stepped foot in the school the week before classes started.</a:t>
            </a:r>
            <a:endParaRPr sz="1800"/>
          </a:p>
          <a:p>
            <a:pPr indent="0" lvl="0" marL="0" rtl="0" algn="l">
              <a:spcBef>
                <a:spcPts val="1600"/>
              </a:spcBef>
              <a:spcAft>
                <a:spcPts val="1600"/>
              </a:spcAft>
              <a:buNone/>
            </a:pPr>
            <a:r>
              <a:t/>
            </a:r>
            <a:endParaRPr sz="1800"/>
          </a:p>
        </p:txBody>
      </p:sp>
      <p:pic>
        <p:nvPicPr>
          <p:cNvPr id="120" name="Google Shape;120;p18"/>
          <p:cNvPicPr preferRelativeResize="0"/>
          <p:nvPr/>
        </p:nvPicPr>
        <p:blipFill>
          <a:blip r:embed="rId3">
            <a:alphaModFix/>
          </a:blip>
          <a:stretch>
            <a:fillRect/>
          </a:stretch>
        </p:blipFill>
        <p:spPr>
          <a:xfrm>
            <a:off x="5092951" y="605399"/>
            <a:ext cx="2749050" cy="3665400"/>
          </a:xfrm>
          <a:prstGeom prst="rect">
            <a:avLst/>
          </a:prstGeom>
          <a:noFill/>
          <a:ln>
            <a:noFill/>
          </a:ln>
          <a:effectLst>
            <a:outerShdw blurRad="57150" rotWithShape="0" algn="bl" dir="5400000" dist="47625">
              <a:srgbClr val="000000">
                <a:alpha val="50000"/>
              </a:srgbClr>
            </a:outerShdw>
          </a:effectLst>
        </p:spPr>
      </p:pic>
      <p:sp>
        <p:nvSpPr>
          <p:cNvPr id="121" name="Google Shape;121;p18"/>
          <p:cNvSpPr txBox="1"/>
          <p:nvPr/>
        </p:nvSpPr>
        <p:spPr>
          <a:xfrm>
            <a:off x="5093025" y="4191900"/>
            <a:ext cx="2748900" cy="34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latin typeface="Roboto"/>
                <a:ea typeface="Roboto"/>
                <a:cs typeface="Roboto"/>
                <a:sym typeface="Roboto"/>
              </a:rPr>
              <a:t>The shelves were packed!</a:t>
            </a:r>
            <a:endParaRPr>
              <a:solidFill>
                <a:schemeClr val="dk2"/>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pic>
        <p:nvPicPr>
          <p:cNvPr id="126" name="Google Shape;126;p19"/>
          <p:cNvPicPr preferRelativeResize="0"/>
          <p:nvPr/>
        </p:nvPicPr>
        <p:blipFill>
          <a:blip r:embed="rId3">
            <a:alphaModFix/>
          </a:blip>
          <a:stretch>
            <a:fillRect/>
          </a:stretch>
        </p:blipFill>
        <p:spPr>
          <a:xfrm>
            <a:off x="270934" y="152400"/>
            <a:ext cx="8602133" cy="4838700"/>
          </a:xfrm>
          <a:prstGeom prst="rect">
            <a:avLst/>
          </a:prstGeom>
          <a:noFill/>
          <a:ln>
            <a:noFill/>
          </a:ln>
          <a:effectLst>
            <a:outerShdw blurRad="57150" rotWithShape="0" algn="bl" dir="5400000" dist="47625">
              <a:srgbClr val="000000">
                <a:alpha val="5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pic>
        <p:nvPicPr>
          <p:cNvPr id="131" name="Google Shape;131;p20"/>
          <p:cNvPicPr preferRelativeResize="0"/>
          <p:nvPr/>
        </p:nvPicPr>
        <p:blipFill>
          <a:blip r:embed="rId3">
            <a:alphaModFix/>
          </a:blip>
          <a:stretch>
            <a:fillRect/>
          </a:stretch>
        </p:blipFill>
        <p:spPr>
          <a:xfrm>
            <a:off x="270934" y="152400"/>
            <a:ext cx="8602133" cy="4838700"/>
          </a:xfrm>
          <a:prstGeom prst="rect">
            <a:avLst/>
          </a:prstGeom>
          <a:noFill/>
          <a:ln>
            <a:noFill/>
          </a:ln>
          <a:effectLst>
            <a:outerShdw blurRad="57150" rotWithShape="0" algn="bl" dir="5400000" dist="47625">
              <a:srgbClr val="000000">
                <a:alpha val="5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pic>
        <p:nvPicPr>
          <p:cNvPr id="136" name="Google Shape;136;p21"/>
          <p:cNvPicPr preferRelativeResize="0"/>
          <p:nvPr/>
        </p:nvPicPr>
        <p:blipFill>
          <a:blip r:embed="rId3">
            <a:alphaModFix/>
          </a:blip>
          <a:stretch>
            <a:fillRect/>
          </a:stretch>
        </p:blipFill>
        <p:spPr>
          <a:xfrm>
            <a:off x="270934" y="152400"/>
            <a:ext cx="8602133" cy="4838700"/>
          </a:xfrm>
          <a:prstGeom prst="rect">
            <a:avLst/>
          </a:prstGeom>
          <a:noFill/>
          <a:ln>
            <a:noFill/>
          </a:ln>
          <a:effectLst>
            <a:outerShdw blurRad="57150" rotWithShape="0" algn="bl" dir="5400000" dist="47625">
              <a:srgbClr val="000000">
                <a:alpha val="50000"/>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