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2" r:id="rId10"/>
    <p:sldId id="270" r:id="rId11"/>
    <p:sldId id="273" r:id="rId12"/>
    <p:sldId id="268" r:id="rId13"/>
    <p:sldId id="278" r:id="rId14"/>
    <p:sldId id="274" r:id="rId15"/>
    <p:sldId id="258" r:id="rId16"/>
    <p:sldId id="27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et, Joan" initials="EJ" lastIdx="4" clrIdx="0">
    <p:extLst>
      <p:ext uri="{19B8F6BF-5375-455C-9EA6-DF929625EA0E}">
        <p15:presenceInfo xmlns:p15="http://schemas.microsoft.com/office/powerpoint/2012/main" userId="S-1-5-21-505881439-82067924-1220176271-209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0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3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5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1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9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8A53-1A6E-4CF5-8E79-A7FA0DEAA18A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562FF-A8FC-43F9-9C21-A38E3B52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re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nsidehighered.com/news/2019/04/08/mit-and-harvard-fail-get-out-video-captioning-court-cas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heatlantic.com/technology/archive/2012/03/reading-the-privacy-policies-you-encounter-in-a-year-would-take-76-work-days/253851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Resources Licensing as a Public Service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5062" y="3817825"/>
            <a:ext cx="5162938" cy="16557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Nathan Rupp</a:t>
            </a:r>
          </a:p>
          <a:p>
            <a:r>
              <a:rPr lang="en-US" dirty="0"/>
              <a:t>Purdue University Fort Wayne</a:t>
            </a:r>
          </a:p>
          <a:p>
            <a:r>
              <a:rPr lang="en-US" dirty="0"/>
              <a:t>Discovery to Delivery 9: Resource Sharing: To Bolding Go!</a:t>
            </a:r>
          </a:p>
          <a:p>
            <a:r>
              <a:rPr lang="en-US" dirty="0"/>
              <a:t>Indianapolis, IN</a:t>
            </a:r>
          </a:p>
          <a:p>
            <a:r>
              <a:rPr lang="en-US" dirty="0"/>
              <a:t>June 7,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47036"/>
          <a:stretch/>
        </p:blipFill>
        <p:spPr>
          <a:xfrm>
            <a:off x="466016" y="3602038"/>
            <a:ext cx="4846320" cy="20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WHERE are our users accessing</a:t>
            </a:r>
            <a:br>
              <a:rPr lang="en-US" dirty="0"/>
            </a:br>
            <a:r>
              <a:rPr lang="en-US" dirty="0"/>
              <a:t>these resources from?</a:t>
            </a:r>
          </a:p>
        </p:txBody>
      </p:sp>
      <p:pic>
        <p:nvPicPr>
          <p:cNvPr id="4" name="Content Placeholder 3" descr="Mad About School Libraries | the Go Libraria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127032" cy="2750683"/>
          </a:xfrm>
        </p:spPr>
      </p:pic>
      <p:pic>
        <p:nvPicPr>
          <p:cNvPr id="7" name="Picture 6" descr="File:Coffee Republic shop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451" y="2383741"/>
            <a:ext cx="3931036" cy="3195964"/>
          </a:xfrm>
          <a:prstGeom prst="rect">
            <a:avLst/>
          </a:prstGeom>
        </p:spPr>
      </p:pic>
      <p:pic>
        <p:nvPicPr>
          <p:cNvPr id="6" name="Picture 5" descr="Dormitory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05" y="3264177"/>
            <a:ext cx="4554506" cy="36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0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WHERE are our users accessing</a:t>
            </a:r>
            <a:br>
              <a:rPr lang="en-US" dirty="0"/>
            </a:br>
            <a:r>
              <a:rPr lang="en-US" dirty="0"/>
              <a:t>these resources from?</a:t>
            </a:r>
          </a:p>
        </p:txBody>
      </p:sp>
      <p:pic>
        <p:nvPicPr>
          <p:cNvPr id="8" name="Picture 7" descr="Globe | Free Stock Photo | Illustration of a globe | # 1689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87" y="1962538"/>
            <a:ext cx="4792825" cy="4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6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our users using these resources</a:t>
            </a:r>
            <a:r>
              <a:rPr lang="en-US" dirty="0" smtClean="0"/>
              <a:t>? Functional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0571"/>
          </a:xfrm>
        </p:spPr>
        <p:txBody>
          <a:bodyPr/>
          <a:lstStyle/>
          <a:p>
            <a:r>
              <a:rPr lang="en-US" dirty="0" smtClean="0"/>
              <a:t>Research: “Studious inquiry or examination, especially: investigation or </a:t>
            </a:r>
            <a:r>
              <a:rPr lang="en-US" u="sng" dirty="0" smtClean="0"/>
              <a:t>experimentation</a:t>
            </a:r>
            <a:r>
              <a:rPr lang="en-US" dirty="0" smtClean="0"/>
              <a:t> aimed at the </a:t>
            </a:r>
            <a:r>
              <a:rPr lang="en-US" u="sng" dirty="0" smtClean="0"/>
              <a:t>discovery</a:t>
            </a:r>
            <a:r>
              <a:rPr lang="en-US" dirty="0" smtClean="0"/>
              <a:t> and interpretation of facts, revision of accepted theories or laws in the light of new facts, or practical application of such new or revised theories or laws.” </a:t>
            </a:r>
            <a:r>
              <a:rPr lang="en-US" dirty="0" smtClean="0"/>
              <a:t>(1)</a:t>
            </a:r>
            <a:endParaRPr lang="en-US" dirty="0"/>
          </a:p>
          <a:p>
            <a:r>
              <a:rPr lang="en-US" dirty="0" smtClean="0"/>
              <a:t>Teaching	</a:t>
            </a:r>
            <a:endParaRPr lang="en-US" dirty="0"/>
          </a:p>
          <a:p>
            <a:r>
              <a:rPr lang="en-US" dirty="0" smtClean="0"/>
              <a:t>Learning	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cience Links | Varnum Brook Elementary Schoo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17" y="4502088"/>
            <a:ext cx="3656907" cy="2122896"/>
          </a:xfrm>
          <a:prstGeom prst="rect">
            <a:avLst/>
          </a:prstGeom>
        </p:spPr>
      </p:pic>
      <p:pic>
        <p:nvPicPr>
          <p:cNvPr id="5" name="Picture 4" descr="File:Teaching.pn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26" y="4502088"/>
            <a:ext cx="2171700" cy="2171700"/>
          </a:xfrm>
          <a:prstGeom prst="rect">
            <a:avLst/>
          </a:prstGeom>
        </p:spPr>
      </p:pic>
      <p:pic>
        <p:nvPicPr>
          <p:cNvPr id="6" name="Picture 5" descr="Blended Learning: promising innovative practice requires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33" y="4502089"/>
            <a:ext cx="1617482" cy="21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are our users </a:t>
            </a:r>
            <a:r>
              <a:rPr lang="en-US" dirty="0" smtClean="0"/>
              <a:t>using these </a:t>
            </a:r>
            <a:br>
              <a:rPr lang="en-US" dirty="0" smtClean="0"/>
            </a:br>
            <a:r>
              <a:rPr lang="en-US" dirty="0" smtClean="0"/>
              <a:t>resources? Differences in discipline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</a:t>
            </a:r>
            <a:r>
              <a:rPr lang="en-US" dirty="0"/>
              <a:t>reviews</a:t>
            </a:r>
          </a:p>
          <a:p>
            <a:r>
              <a:rPr lang="en-US" dirty="0" smtClean="0"/>
              <a:t>Public performance rights</a:t>
            </a:r>
          </a:p>
          <a:p>
            <a:r>
              <a:rPr lang="en-US" dirty="0" smtClean="0"/>
              <a:t>Data manipulation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3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resources are our users actually using?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eJournals</a:t>
            </a:r>
            <a:r>
              <a:rPr lang="en-US" dirty="0"/>
              <a:t>: advertisements, letters to the editor, </a:t>
            </a:r>
            <a:r>
              <a:rPr lang="en-US" dirty="0" smtClean="0"/>
              <a:t>pre-pub articles</a:t>
            </a:r>
            <a:endParaRPr lang="en-US" dirty="0"/>
          </a:p>
          <a:p>
            <a:r>
              <a:rPr lang="en-US" dirty="0" smtClean="0"/>
              <a:t>eBooks</a:t>
            </a:r>
            <a:r>
              <a:rPr lang="en-US" dirty="0"/>
              <a:t>: simultaneous users, chapter or full-book downloads, acceptable devices (Kindle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Datasets: downloadable, accessible via SAS, storage on local servers</a:t>
            </a:r>
          </a:p>
          <a:p>
            <a:r>
              <a:rPr lang="en-US" dirty="0" smtClean="0"/>
              <a:t>Video: public performance rights</a:t>
            </a:r>
          </a:p>
          <a:p>
            <a:r>
              <a:rPr lang="en-US" dirty="0" smtClean="0"/>
              <a:t>Audio: acceptable devices, streaming vs. downloading</a:t>
            </a:r>
            <a:endParaRPr lang="en-US" dirty="0"/>
          </a:p>
        </p:txBody>
      </p:sp>
      <p:pic>
        <p:nvPicPr>
          <p:cNvPr id="5" name="Picture 4" descr="Publications: Journal of Educational and Social Research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95" y="4869385"/>
            <a:ext cx="1251697" cy="1767396"/>
          </a:xfrm>
          <a:prstGeom prst="rect">
            <a:avLst/>
          </a:prstGeom>
        </p:spPr>
      </p:pic>
      <p:pic>
        <p:nvPicPr>
          <p:cNvPr id="6" name="Picture 5" descr="Kindle 4 OSX Icon by nazca1981 on deviantAR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12488"/>
          <a:stretch/>
        </p:blipFill>
        <p:spPr>
          <a:xfrm>
            <a:off x="2524788" y="4869385"/>
            <a:ext cx="1371600" cy="1905000"/>
          </a:xfrm>
          <a:prstGeom prst="rect">
            <a:avLst/>
          </a:prstGeom>
        </p:spPr>
      </p:pic>
      <p:pic>
        <p:nvPicPr>
          <p:cNvPr id="7" name="Picture 6" descr="How can I &quot;group by&quot; and sum a column in excel? - Super Us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84" y="4875507"/>
            <a:ext cx="3011133" cy="1761274"/>
          </a:xfrm>
          <a:prstGeom prst="rect">
            <a:avLst/>
          </a:prstGeom>
        </p:spPr>
      </p:pic>
      <p:pic>
        <p:nvPicPr>
          <p:cNvPr id="8" name="Picture 7" descr="File:Film reel.sv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607" y="4869385"/>
            <a:ext cx="1693279" cy="1645715"/>
          </a:xfrm>
          <a:prstGeom prst="rect">
            <a:avLst/>
          </a:prstGeom>
        </p:spPr>
      </p:pic>
      <p:pic>
        <p:nvPicPr>
          <p:cNvPr id="10" name="Picture 9" descr="Audio format icons source by remake23 on DeviantArt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r="13430"/>
          <a:stretch/>
        </p:blipFill>
        <p:spPr>
          <a:xfrm>
            <a:off x="7475713" y="4869385"/>
            <a:ext cx="1229798" cy="17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8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are our users accessing</a:t>
            </a:r>
            <a:br>
              <a:rPr lang="en-US" dirty="0"/>
            </a:br>
            <a:r>
              <a:rPr lang="en-US" dirty="0"/>
              <a:t>these resources?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Patrons with </a:t>
            </a:r>
            <a:r>
              <a:rPr lang="en-US" dirty="0" smtClean="0"/>
              <a:t>disabilities – WCAG compliant</a:t>
            </a:r>
            <a:endParaRPr lang="en-US" dirty="0"/>
          </a:p>
          <a:p>
            <a:r>
              <a:rPr lang="en-US" dirty="0"/>
              <a:t>Multiple </a:t>
            </a:r>
            <a:r>
              <a:rPr lang="en-US" dirty="0" smtClean="0"/>
              <a:t>platforms – responsive design</a:t>
            </a:r>
            <a:endParaRPr lang="en-US" dirty="0"/>
          </a:p>
          <a:p>
            <a:r>
              <a:rPr lang="en-US" dirty="0"/>
              <a:t>Library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Metadata (and how to obtain it)</a:t>
            </a:r>
          </a:p>
          <a:p>
            <a:pPr lvl="1"/>
            <a:r>
              <a:rPr lang="en-US" dirty="0" smtClean="0"/>
              <a:t>Knowledge base</a:t>
            </a:r>
          </a:p>
          <a:p>
            <a:pPr lvl="1"/>
            <a:r>
              <a:rPr lang="en-US" dirty="0" smtClean="0"/>
              <a:t>Interoperability with discovery layers</a:t>
            </a:r>
          </a:p>
          <a:p>
            <a:pPr lvl="1"/>
            <a:r>
              <a:rPr lang="en-US" dirty="0" smtClean="0"/>
              <a:t>Sharing licensing information</a:t>
            </a:r>
            <a:endParaRPr lang="en-US" dirty="0"/>
          </a:p>
          <a:p>
            <a:r>
              <a:rPr lang="en-US" dirty="0"/>
              <a:t>Ease of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Username/password or IP</a:t>
            </a:r>
          </a:p>
          <a:p>
            <a:pPr lvl="1"/>
            <a:r>
              <a:rPr lang="en-US" dirty="0" smtClean="0"/>
              <a:t>Open Athens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01399"/>
          </a:xfrm>
        </p:spPr>
        <p:txBody>
          <a:bodyPr>
            <a:normAutofit/>
          </a:bodyPr>
          <a:lstStyle/>
          <a:p>
            <a:endParaRPr lang="en-US"/>
          </a:p>
          <a:p>
            <a:r>
              <a:rPr lang="en-US"/>
              <a:t>Nathan </a:t>
            </a:r>
            <a:r>
              <a:rPr lang="en-US" dirty="0"/>
              <a:t>Rupp</a:t>
            </a:r>
          </a:p>
          <a:p>
            <a:r>
              <a:rPr lang="en-US" dirty="0"/>
              <a:t>Director of Technical Services and Information Technology</a:t>
            </a:r>
          </a:p>
          <a:p>
            <a:r>
              <a:rPr lang="en-US" dirty="0"/>
              <a:t>Walter E. Helmke Library | Purdue University Fort Wayne</a:t>
            </a:r>
          </a:p>
          <a:p>
            <a:r>
              <a:rPr lang="en-US" dirty="0"/>
              <a:t>(260) 481-6086 | ruppn@pfw.edu</a:t>
            </a:r>
          </a:p>
        </p:txBody>
      </p:sp>
    </p:spTree>
    <p:extLst>
      <p:ext uri="{BB962C8B-B14F-4D97-AF65-F5344CB8AC3E}">
        <p14:creationId xmlns:p14="http://schemas.microsoft.com/office/powerpoint/2010/main" val="36298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49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www.merriam-webster.com/dictionary/research</a:t>
            </a:r>
            <a:r>
              <a:rPr lang="en-US" dirty="0" smtClean="0"/>
              <a:t>. Accessed June 6, 2019.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Six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 are our users?</a:t>
            </a:r>
          </a:p>
          <a:p>
            <a:r>
              <a:rPr lang="en-US" dirty="0"/>
              <a:t>WHEN are our users using the licensed resources?</a:t>
            </a:r>
          </a:p>
          <a:p>
            <a:r>
              <a:rPr lang="en-US" dirty="0"/>
              <a:t>WHERE are our users accessing these resources from?</a:t>
            </a:r>
          </a:p>
          <a:p>
            <a:r>
              <a:rPr lang="en-US" dirty="0"/>
              <a:t>WHY are our users using these resources?</a:t>
            </a:r>
          </a:p>
          <a:p>
            <a:r>
              <a:rPr lang="en-US" dirty="0"/>
              <a:t>WHAT resources are our users actually using?</a:t>
            </a:r>
          </a:p>
          <a:p>
            <a:r>
              <a:rPr lang="en-US" dirty="0"/>
              <a:t>HOW are our users accessing these resources?</a:t>
            </a:r>
          </a:p>
          <a:p>
            <a:endParaRPr lang="en-US" dirty="0"/>
          </a:p>
        </p:txBody>
      </p:sp>
      <p:pic>
        <p:nvPicPr>
          <p:cNvPr id="6" name="Picture 5" descr="L’atelier journal prend son envol | cinephiledo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42" y="1690688"/>
            <a:ext cx="3351245" cy="40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our users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130555"/>
          </a:xfrm>
        </p:spPr>
        <p:txBody>
          <a:bodyPr/>
          <a:lstStyle/>
          <a:p>
            <a:r>
              <a:rPr lang="en-US" dirty="0"/>
              <a:t>Librarians</a:t>
            </a:r>
          </a:p>
          <a:p>
            <a:pPr lvl="1"/>
            <a:r>
              <a:rPr lang="en-US" dirty="0"/>
              <a:t>Interlibrary loan</a:t>
            </a:r>
          </a:p>
          <a:p>
            <a:pPr lvl="1"/>
            <a:r>
              <a:rPr lang="en-US" dirty="0"/>
              <a:t>Assessment</a:t>
            </a:r>
          </a:p>
          <a:p>
            <a:pPr lvl="1"/>
            <a:r>
              <a:rPr lang="en-US" dirty="0"/>
              <a:t>Electronic resources management</a:t>
            </a:r>
          </a:p>
          <a:p>
            <a:pPr lvl="1"/>
            <a:r>
              <a:rPr lang="en-US" dirty="0"/>
              <a:t>Public services/reference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208105"/>
            <a:ext cx="5181600" cy="2220783"/>
          </a:xfrm>
        </p:spPr>
        <p:txBody>
          <a:bodyPr/>
          <a:lstStyle/>
          <a:p>
            <a:r>
              <a:rPr lang="en-US" dirty="0"/>
              <a:t>Students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about collaboration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Electronic reserves</a:t>
            </a:r>
            <a:endParaRPr lang="en-US" dirty="0"/>
          </a:p>
        </p:txBody>
      </p:sp>
      <p:pic>
        <p:nvPicPr>
          <p:cNvPr id="6" name="Picture 5" descr="Библиотечные эксперименты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85" y="1690688"/>
            <a:ext cx="2078829" cy="2164815"/>
          </a:xfrm>
          <a:prstGeom prst="rect">
            <a:avLst/>
          </a:prstGeom>
        </p:spPr>
      </p:pic>
      <p:pic>
        <p:nvPicPr>
          <p:cNvPr id="7" name="Picture 6" descr="Academic advising, social media, and student engagement | Social Media in Higher Educ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5" y="4031803"/>
            <a:ext cx="3866909" cy="257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our users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3928123"/>
            <a:ext cx="5181600" cy="24012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Staff</a:t>
            </a:r>
          </a:p>
          <a:p>
            <a:pPr lvl="1"/>
            <a:r>
              <a:rPr lang="en-US" dirty="0"/>
              <a:t>Development Office</a:t>
            </a:r>
          </a:p>
          <a:p>
            <a:pPr lvl="1"/>
            <a:r>
              <a:rPr lang="en-US" dirty="0"/>
              <a:t>General Counsel’s Office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978025"/>
            <a:ext cx="5181600" cy="241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Faculty</a:t>
            </a:r>
          </a:p>
          <a:p>
            <a:pPr lvl="1"/>
            <a:r>
              <a:rPr lang="en-US" dirty="0"/>
              <a:t>Different uses than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Teaching: LMS, public performance</a:t>
            </a:r>
          </a:p>
          <a:p>
            <a:pPr lvl="1"/>
            <a:r>
              <a:rPr lang="en-US" dirty="0" smtClean="0"/>
              <a:t>Research: text </a:t>
            </a:r>
            <a:r>
              <a:rPr lang="en-US" dirty="0"/>
              <a:t>mining</a:t>
            </a:r>
          </a:p>
          <a:p>
            <a:pPr lvl="1"/>
            <a:r>
              <a:rPr lang="en-US" dirty="0"/>
              <a:t>Robots Reading Vogue</a:t>
            </a:r>
          </a:p>
        </p:txBody>
      </p:sp>
      <p:pic>
        <p:nvPicPr>
          <p:cNvPr id="7" name="Picture 6" descr="Blog Meridian: In which the Meridian gets to help Lady Justice with those scales of h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4394718"/>
            <a:ext cx="2857500" cy="2038350"/>
          </a:xfrm>
          <a:prstGeom prst="rect">
            <a:avLst/>
          </a:prstGeom>
        </p:spPr>
      </p:pic>
      <p:pic>
        <p:nvPicPr>
          <p:cNvPr id="4" name="Picture 3" descr="Professor Cidadão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37" y="1246909"/>
            <a:ext cx="2565313" cy="33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8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our users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0" y="4881400"/>
            <a:ext cx="5181600" cy="1218908"/>
          </a:xfrm>
        </p:spPr>
        <p:txBody>
          <a:bodyPr>
            <a:normAutofit/>
          </a:bodyPr>
          <a:lstStyle/>
          <a:p>
            <a:r>
              <a:rPr lang="en-US" dirty="0"/>
              <a:t>Walk-in Users</a:t>
            </a:r>
          </a:p>
          <a:p>
            <a:pPr lvl="1"/>
            <a:r>
              <a:rPr lang="en-US" dirty="0"/>
              <a:t>Not just the library!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978025"/>
            <a:ext cx="5181600" cy="1804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Alumni</a:t>
            </a:r>
          </a:p>
          <a:p>
            <a:pPr lvl="1"/>
            <a:r>
              <a:rPr lang="en-US" dirty="0"/>
              <a:t>Does the vendor also sell the product to alumni?</a:t>
            </a:r>
          </a:p>
          <a:p>
            <a:pPr lvl="1"/>
            <a:r>
              <a:rPr lang="en-US" dirty="0"/>
              <a:t>Check with alumni office!</a:t>
            </a:r>
          </a:p>
        </p:txBody>
      </p:sp>
      <p:pic>
        <p:nvPicPr>
          <p:cNvPr id="4" name="Picture 3" descr="Computer Icon Education Studying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312" y="1690688"/>
            <a:ext cx="2903375" cy="2903375"/>
          </a:xfrm>
          <a:prstGeom prst="rect">
            <a:avLst/>
          </a:prstGeom>
        </p:spPr>
      </p:pic>
      <p:pic>
        <p:nvPicPr>
          <p:cNvPr id="9" name="Picture 8" descr="No Overnight Parking Sign Free Stock Photo - Public Domain Pictur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7"/>
          <a:stretch/>
        </p:blipFill>
        <p:spPr>
          <a:xfrm>
            <a:off x="2667000" y="3849526"/>
            <a:ext cx="1828800" cy="24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6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our </a:t>
            </a:r>
            <a:r>
              <a:rPr lang="en-US" dirty="0" smtClean="0"/>
              <a:t>users?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67533" y="4248721"/>
            <a:ext cx="5181600" cy="12189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Disabled Users</a:t>
            </a:r>
          </a:p>
          <a:p>
            <a:pPr lvl="1"/>
            <a:r>
              <a:rPr lang="en-US" dirty="0"/>
              <a:t>Use of assistive technologies</a:t>
            </a:r>
          </a:p>
          <a:p>
            <a:pPr lvl="1"/>
            <a:r>
              <a:rPr lang="en-US" dirty="0"/>
              <a:t>VPAT</a:t>
            </a:r>
          </a:p>
          <a:p>
            <a:pPr lvl="1"/>
            <a:r>
              <a:rPr lang="en-US" dirty="0">
                <a:hlinkClick r:id="rId2"/>
              </a:rPr>
              <a:t>National Association of the Deaf vs. Harvard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0600" y="1978025"/>
            <a:ext cx="5181600" cy="1746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Users at Other Universities</a:t>
            </a:r>
          </a:p>
          <a:p>
            <a:pPr lvl="1"/>
            <a:r>
              <a:rPr lang="en-US" dirty="0"/>
              <a:t>What about international ILL?</a:t>
            </a:r>
          </a:p>
        </p:txBody>
      </p:sp>
      <p:pic>
        <p:nvPicPr>
          <p:cNvPr id="7" name="Picture 6" descr="Progressive Charlestown: Charlestown Tap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7" y="3748513"/>
            <a:ext cx="2219325" cy="2219325"/>
          </a:xfrm>
          <a:prstGeom prst="rect">
            <a:avLst/>
          </a:prstGeom>
        </p:spPr>
      </p:pic>
      <p:pic>
        <p:nvPicPr>
          <p:cNvPr id="8" name="Picture 7" descr="Home - English &amp; Global Literature - Research &amp; Subject Guides at Stony Brook Universi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268" y="1978025"/>
            <a:ext cx="4124131" cy="14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WHEN are our users using</a:t>
            </a:r>
            <a:br>
              <a:rPr lang="en-US" dirty="0"/>
            </a:br>
            <a:r>
              <a:rPr lang="en-US" dirty="0"/>
              <a:t>the licensed resources? 24/7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Downtime vs. uptime</a:t>
            </a:r>
          </a:p>
          <a:p>
            <a:r>
              <a:rPr lang="en-US" dirty="0"/>
              <a:t>Planned vs. unplanned outages</a:t>
            </a:r>
          </a:p>
          <a:p>
            <a:r>
              <a:rPr lang="en-US" dirty="0"/>
              <a:t>What’s our risk tolerance?</a:t>
            </a:r>
          </a:p>
          <a:p>
            <a:endParaRPr lang="en-US" dirty="0"/>
          </a:p>
        </p:txBody>
      </p:sp>
      <p:pic>
        <p:nvPicPr>
          <p:cNvPr id="4" name="Picture 3" descr="Analog Clock Widget Development - maemo.org - Tal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580" y="209629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WHEN are our users using the</a:t>
            </a:r>
            <a:br>
              <a:rPr lang="en-US" dirty="0"/>
            </a:br>
            <a:r>
              <a:rPr lang="en-US" dirty="0"/>
              <a:t> licensed resources? Right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 to date metadata and links</a:t>
            </a:r>
          </a:p>
          <a:p>
            <a:r>
              <a:rPr lang="en-US" dirty="0">
                <a:hlinkClick r:id="rId2"/>
              </a:rPr>
              <a:t>Click through contracts</a:t>
            </a:r>
            <a:endParaRPr lang="en-US" dirty="0"/>
          </a:p>
          <a:p>
            <a:r>
              <a:rPr lang="en-US" dirty="0"/>
              <a:t>Breaches</a:t>
            </a:r>
          </a:p>
          <a:p>
            <a:endParaRPr lang="en-US" dirty="0"/>
          </a:p>
        </p:txBody>
      </p:sp>
      <p:pic>
        <p:nvPicPr>
          <p:cNvPr id="5" name="Picture 4" descr="Arts | Hopes and Dreams: My Writing and My S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22" y="2614270"/>
            <a:ext cx="3005934" cy="277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are our users using the </a:t>
            </a:r>
            <a:br>
              <a:rPr lang="en-US" dirty="0"/>
            </a:br>
            <a:r>
              <a:rPr lang="en-US" dirty="0"/>
              <a:t>licensed resources? Future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CLOCKSS/LOCKSS/</a:t>
            </a:r>
            <a:r>
              <a:rPr lang="en-US" dirty="0" err="1"/>
              <a:t>Portco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075853"/>
            <a:ext cx="5181600" cy="1101110"/>
          </a:xfrm>
        </p:spPr>
        <p:txBody>
          <a:bodyPr/>
          <a:lstStyle/>
          <a:p>
            <a:r>
              <a:rPr lang="en-US" dirty="0"/>
              <a:t>Pile of hard drives or FTP?</a:t>
            </a:r>
          </a:p>
        </p:txBody>
      </p:sp>
      <p:pic>
        <p:nvPicPr>
          <p:cNvPr id="5" name="Picture 4" descr="DeLorean time machine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49" y="1825625"/>
            <a:ext cx="3643701" cy="2429134"/>
          </a:xfrm>
          <a:prstGeom prst="rect">
            <a:avLst/>
          </a:prstGeom>
        </p:spPr>
      </p:pic>
      <p:pic>
        <p:nvPicPr>
          <p:cNvPr id="6" name="Picture 5" descr="Shauna Moerke is… » Blog Archive » HRevolution 3: I need a TARD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04" y="3392779"/>
            <a:ext cx="2089791" cy="27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466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Electronic Resources Licensing as a Public Service</vt:lpstr>
      <vt:lpstr>Six questions</vt:lpstr>
      <vt:lpstr>WHO are our users?</vt:lpstr>
      <vt:lpstr>WHO are our users?</vt:lpstr>
      <vt:lpstr>WHO are our users?</vt:lpstr>
      <vt:lpstr>WHO are our users?</vt:lpstr>
      <vt:lpstr>WHEN are our users using the licensed resources? 24/7</vt:lpstr>
      <vt:lpstr>WHEN are our users using the  licensed resources? Right now</vt:lpstr>
      <vt:lpstr>WHEN are our users using the  licensed resources? Future users</vt:lpstr>
      <vt:lpstr>WHERE are our users accessing these resources from?</vt:lpstr>
      <vt:lpstr>WHERE are our users accessing these resources from?</vt:lpstr>
      <vt:lpstr>WHY are our users using these resources? Functional differences</vt:lpstr>
      <vt:lpstr>WHY are our users using these  resources? Differences in discipline</vt:lpstr>
      <vt:lpstr>WHAT resources are our users actually using?</vt:lpstr>
      <vt:lpstr>HOW are our users accessing these resources?</vt:lpstr>
      <vt:lpstr>Thank you!  Any questions?</vt:lpstr>
      <vt:lpstr>Notes</vt:lpstr>
    </vt:vector>
  </TitlesOfParts>
  <Company>Indiana University-Purdue University Fort Wayne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Resources Licensing as a Public Service</dc:title>
  <dc:creator>Nathan Rupp</dc:creator>
  <cp:lastModifiedBy>Nathan Rupp</cp:lastModifiedBy>
  <cp:revision>22</cp:revision>
  <dcterms:created xsi:type="dcterms:W3CDTF">2019-06-03T17:07:56Z</dcterms:created>
  <dcterms:modified xsi:type="dcterms:W3CDTF">2019-06-07T00:46:28Z</dcterms:modified>
</cp:coreProperties>
</file>