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9"/>
  </p:handoutMasterIdLst>
  <p:sldIdLst>
    <p:sldId id="256" r:id="rId2"/>
    <p:sldId id="259" r:id="rId3"/>
    <p:sldId id="260" r:id="rId4"/>
    <p:sldId id="264" r:id="rId5"/>
    <p:sldId id="262" r:id="rId6"/>
    <p:sldId id="261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TE.IN.US\FILE1\ISL\SHARED\LDO\InfoExpress\Stats\ILL%20Volume%202014-2018%20comparison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accent2"/>
                </a:solidFill>
              </a:rPr>
              <a:t>Public Library Materials</a:t>
            </a:r>
            <a:r>
              <a:rPr lang="en-US" baseline="0" dirty="0">
                <a:solidFill>
                  <a:schemeClr val="accent2"/>
                </a:solidFill>
              </a:rPr>
              <a:t> Provided to Other Libraries</a:t>
            </a:r>
            <a:endParaRPr lang="en-US" dirty="0">
              <a:solidFill>
                <a:schemeClr val="accent2"/>
              </a:solidFill>
            </a:endParaRPr>
          </a:p>
        </c:rich>
      </c:tx>
      <c:layout>
        <c:manualLayout>
          <c:xMode val="edge"/>
          <c:yMode val="edge"/>
          <c:x val="0.15497422438906083"/>
          <c:y val="5.98632924895083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'Table 8 Summary'!$D$1:$D$2</c:f>
              <c:strCache>
                <c:ptCount val="2"/>
                <c:pt idx="0">
                  <c:v>SRCS Materials Provided to Other SRCS Libraries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'Table 8 Summary'!$C$3:$C$7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'Table 8 Summary'!$D$3:$D$7</c:f>
              <c:numCache>
                <c:formatCode>General</c:formatCode>
                <c:ptCount val="5"/>
                <c:pt idx="2" formatCode="_(* #,##0_);_(* \(#,##0\);_(* &quot;-&quot;??_);_(@_)">
                  <c:v>9918</c:v>
                </c:pt>
                <c:pt idx="3" formatCode="_(* #,##0_);_(* \(#,##0\);_(* &quot;-&quot;??_);_(@_)">
                  <c:v>28241</c:v>
                </c:pt>
                <c:pt idx="4" formatCode="_(* #,##0_);_(* \(#,##0\);_(* &quot;-&quot;??_);_(@_)">
                  <c:v>37193</c:v>
                </c:pt>
              </c:numCache>
            </c:numRef>
          </c:val>
        </c:ser>
        <c:ser>
          <c:idx val="1"/>
          <c:order val="1"/>
          <c:tx>
            <c:strRef>
              <c:f>'Table 8 Summary'!$E$1:$E$2</c:f>
              <c:strCache>
                <c:ptCount val="2"/>
                <c:pt idx="0">
                  <c:v>Interlibrary Loans Provided to Other Libraries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'Table 8 Summary'!$C$3:$C$7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'Table 8 Summary'!$E$3:$E$7</c:f>
              <c:numCache>
                <c:formatCode>_(* #,##0_);_(* \(#,##0\);_(* "-"??_);_(@_)</c:formatCode>
                <c:ptCount val="5"/>
                <c:pt idx="0">
                  <c:v>115772</c:v>
                </c:pt>
                <c:pt idx="1">
                  <c:v>144196</c:v>
                </c:pt>
                <c:pt idx="2">
                  <c:v>107635</c:v>
                </c:pt>
                <c:pt idx="3">
                  <c:v>59927</c:v>
                </c:pt>
                <c:pt idx="4">
                  <c:v>63584</c:v>
                </c:pt>
              </c:numCache>
            </c:numRef>
          </c:val>
        </c:ser>
        <c:ser>
          <c:idx val="2"/>
          <c:order val="2"/>
          <c:tx>
            <c:strRef>
              <c:f>'Table 8 Summary'!$F$1:$F$2</c:f>
              <c:strCache>
                <c:ptCount val="2"/>
                <c:pt idx="0">
                  <c:v>Interlibrary Loans Received from Other Libraries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'Table 8 Summary'!$C$3:$C$7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'Table 8 Summary'!$F$3:$F$7</c:f>
            </c:numRef>
          </c:val>
        </c:ser>
        <c:ser>
          <c:idx val="3"/>
          <c:order val="3"/>
          <c:tx>
            <c:strRef>
              <c:f>'Table 8 Summary'!$G$1:$G$2</c:f>
              <c:strCache>
                <c:ptCount val="2"/>
                <c:pt idx="0">
                  <c:v>Evergreen Materials Provided to Other Evergreen Libraries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'Table 8 Summary'!$C$3:$C$7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'Table 8 Summary'!$G$3:$G$7</c:f>
              <c:numCache>
                <c:formatCode>_(* #,##0_);_(* \(#,##0\);_(* "-"??_);_(@_)</c:formatCode>
                <c:ptCount val="5"/>
                <c:pt idx="0">
                  <c:v>254918</c:v>
                </c:pt>
                <c:pt idx="1">
                  <c:v>375551</c:v>
                </c:pt>
                <c:pt idx="2">
                  <c:v>398822</c:v>
                </c:pt>
                <c:pt idx="3">
                  <c:v>486412</c:v>
                </c:pt>
                <c:pt idx="4">
                  <c:v>596431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629848"/>
        <c:axId val="341625928"/>
      </c:areaChart>
      <c:catAx>
        <c:axId val="341629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625928"/>
        <c:crosses val="autoZero"/>
        <c:auto val="1"/>
        <c:lblAlgn val="ctr"/>
        <c:lblOffset val="100"/>
        <c:noMultiLvlLbl val="0"/>
      </c:catAx>
      <c:valAx>
        <c:axId val="341625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416298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0.8283</cdr:x>
      <cdr:y>0.74462</cdr:y>
    </cdr:from>
    <cdr:to>
      <cdr:x>1</cdr:x>
      <cdr:y>0.81862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08710" y="2652584"/>
          <a:ext cx="996778" cy="263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solidFill>
                <a:schemeClr val="tx1"/>
              </a:solidFill>
            </a:rPr>
            <a:t>Evergreen</a:t>
          </a:r>
        </a:p>
        <a:p xmlns:a="http://schemas.openxmlformats.org/drawingml/2006/main">
          <a:endParaRPr lang="en-US" sz="11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EB9CFF-274D-48E6-B2F0-DBFA57D0402E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51CE2-51FC-4519-BD12-DBFBF5EF6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8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44269"/>
            <a:ext cx="8534400" cy="6675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82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5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6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5132" y="3887812"/>
            <a:ext cx="9146751" cy="60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851528"/>
            <a:ext cx="7886700" cy="66967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35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3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1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9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7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8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64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562" y="3877221"/>
            <a:ext cx="8534400" cy="667512"/>
          </a:xfrm>
        </p:spPr>
        <p:txBody>
          <a:bodyPr>
            <a:normAutofit/>
          </a:bodyPr>
          <a:lstStyle/>
          <a:p>
            <a:r>
              <a:rPr lang="en-US" dirty="0" smtClean="0"/>
              <a:t>Nicole Brock, ISL		Matt Straub, NOW Courier</a:t>
            </a:r>
            <a:endParaRPr lang="en-US" dirty="0"/>
          </a:p>
        </p:txBody>
      </p:sp>
      <p:pic>
        <p:nvPicPr>
          <p:cNvPr id="5" name="Picture 4" descr="Info Express1"/>
          <p:cNvPicPr/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0106" y="2208029"/>
            <a:ext cx="6743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704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20" y="2158276"/>
            <a:ext cx="5852279" cy="3517594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6763264" y="2664922"/>
            <a:ext cx="1977081" cy="2323070"/>
          </a:xfrm>
          <a:prstGeom prst="upArrow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30%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72993"/>
            <a:ext cx="914400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000" dirty="0" smtClean="0"/>
              <a:t>More Parcels</a:t>
            </a:r>
          </a:p>
        </p:txBody>
      </p:sp>
    </p:spTree>
    <p:extLst>
      <p:ext uri="{BB962C8B-B14F-4D97-AF65-F5344CB8AC3E}">
        <p14:creationId xmlns:p14="http://schemas.microsoft.com/office/powerpoint/2010/main" val="310161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72993"/>
            <a:ext cx="914400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000" dirty="0" smtClean="0"/>
              <a:t>More Items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17537" y="1087652"/>
            <a:ext cx="6037241" cy="3562350"/>
            <a:chOff x="1669256" y="1647825"/>
            <a:chExt cx="6037241" cy="3562350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69552132"/>
                </p:ext>
              </p:extLst>
            </p:nvPr>
          </p:nvGraphicFramePr>
          <p:xfrm>
            <a:off x="1669256" y="1647825"/>
            <a:ext cx="5805488" cy="3562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TextBox 1"/>
            <p:cNvSpPr txBox="1"/>
            <p:nvPr/>
          </p:nvSpPr>
          <p:spPr>
            <a:xfrm>
              <a:off x="6709719" y="4557584"/>
              <a:ext cx="996778" cy="263610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b="1" dirty="0" smtClean="0">
                  <a:solidFill>
                    <a:schemeClr val="tx1"/>
                  </a:solidFill>
                </a:rPr>
                <a:t>ILL</a:t>
              </a:r>
            </a:p>
          </p:txBody>
        </p:sp>
        <p:sp>
          <p:nvSpPr>
            <p:cNvPr id="5" name="TextBox 1"/>
            <p:cNvSpPr txBox="1"/>
            <p:nvPr/>
          </p:nvSpPr>
          <p:spPr>
            <a:xfrm>
              <a:off x="6631459" y="4724399"/>
              <a:ext cx="576649" cy="226541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/>
                <a:t>SRCS</a:t>
              </a:r>
              <a:endParaRPr lang="en-US" sz="11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8" name="Up Arrow 7"/>
          <p:cNvSpPr/>
          <p:nvPr/>
        </p:nvSpPr>
        <p:spPr>
          <a:xfrm>
            <a:off x="1504498" y="5052883"/>
            <a:ext cx="1205750" cy="1068860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88%</a:t>
            </a:r>
          </a:p>
        </p:txBody>
      </p:sp>
      <p:sp>
        <p:nvSpPr>
          <p:cNvPr id="10" name="Up Arrow 9"/>
          <p:cNvSpPr/>
          <p:nvPr/>
        </p:nvSpPr>
        <p:spPr>
          <a:xfrm>
            <a:off x="4118026" y="5052883"/>
            <a:ext cx="1204510" cy="1068860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134%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94875" y="6134584"/>
            <a:ext cx="2075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</a:rPr>
              <a:t>Public Library Sharing</a:t>
            </a:r>
            <a:endParaRPr lang="en-US" sz="1600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316" y="6176690"/>
            <a:ext cx="1837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/>
                </a:solidFill>
              </a:rPr>
              <a:t>Evergreen Sharing</a:t>
            </a:r>
            <a:endParaRPr lang="en-US" sz="1600" dirty="0">
              <a:solidFill>
                <a:schemeClr val="accent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3751" y="6176690"/>
            <a:ext cx="15775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Other Libraries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3242" y="5118921"/>
            <a:ext cx="998565" cy="1015663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?</a:t>
            </a:r>
            <a:endParaRPr lang="en-US" sz="6000" b="1" dirty="0"/>
          </a:p>
        </p:txBody>
      </p:sp>
      <p:sp>
        <p:nvSpPr>
          <p:cNvPr id="14" name="Rectangle 13"/>
          <p:cNvSpPr/>
          <p:nvPr/>
        </p:nvSpPr>
        <p:spPr>
          <a:xfrm>
            <a:off x="5301049" y="6697362"/>
            <a:ext cx="3842952" cy="160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800" dirty="0" smtClean="0">
                <a:solidFill>
                  <a:schemeClr val="bg2"/>
                </a:solidFill>
              </a:rPr>
              <a:t>Public Library Statistics, Table 8, 2014-2018 – “provided to other libraries” </a:t>
            </a:r>
            <a:endParaRPr 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5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72993"/>
            <a:ext cx="914400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000" dirty="0" smtClean="0"/>
              <a:t>A work in progress…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655" y="1375719"/>
            <a:ext cx="83284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Supply order form (June 2018)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Check parcel (August 2018)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Move parcel (May 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3"/>
                </a:solidFill>
              </a:rPr>
              <a:t>Data sharing between NOW and ISL</a:t>
            </a:r>
          </a:p>
          <a:p>
            <a:endParaRPr lang="en-US" sz="2400" dirty="0" smtClean="0">
              <a:solidFill>
                <a:schemeClr val="accent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3"/>
                </a:solidFill>
              </a:rPr>
              <a:t>Multiple user accounts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92345" y="1375719"/>
            <a:ext cx="2825579" cy="1978604"/>
            <a:chOff x="5486400" y="1829285"/>
            <a:chExt cx="2825579" cy="19786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12475" y="1829285"/>
              <a:ext cx="2599504" cy="1978604"/>
            </a:xfrm>
            <a:prstGeom prst="rect">
              <a:avLst/>
            </a:prstGeom>
          </p:spPr>
        </p:pic>
        <p:sp>
          <p:nvSpPr>
            <p:cNvPr id="3" name="Right Arrow 2"/>
            <p:cNvSpPr/>
            <p:nvPr/>
          </p:nvSpPr>
          <p:spPr>
            <a:xfrm>
              <a:off x="5486400" y="2479589"/>
              <a:ext cx="518984" cy="23066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364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72993"/>
            <a:ext cx="914400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000" dirty="0" smtClean="0"/>
              <a:t>Best Practices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655" y="1375719"/>
            <a:ext cx="83284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Make </a:t>
            </a:r>
            <a:r>
              <a:rPr lang="en-US" sz="2400" dirty="0">
                <a:solidFill>
                  <a:schemeClr val="accent1"/>
                </a:solidFill>
              </a:rPr>
              <a:t>sure you select the correct library. Double check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Use the notes field to include information about parcel contents - scanning item barcode(s) is one easy way.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Tape </a:t>
            </a:r>
            <a:r>
              <a:rPr lang="en-US" sz="2400" dirty="0">
                <a:solidFill>
                  <a:schemeClr val="accent1"/>
                </a:solidFill>
              </a:rPr>
              <a:t>the labels in the window, but go easy on the tape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Report service </a:t>
            </a:r>
            <a:r>
              <a:rPr lang="en-US" sz="2400" dirty="0">
                <a:solidFill>
                  <a:schemeClr val="accent1"/>
                </a:solidFill>
              </a:rPr>
              <a:t>issues to the State Library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Update your days unavailable, if closed on an </a:t>
            </a:r>
            <a:r>
              <a:rPr lang="en-US" sz="2400" dirty="0" err="1">
                <a:solidFill>
                  <a:schemeClr val="accent1"/>
                </a:solidFill>
              </a:rPr>
              <a:t>InfoExpress</a:t>
            </a:r>
            <a:r>
              <a:rPr lang="en-US" sz="2400" dirty="0">
                <a:solidFill>
                  <a:schemeClr val="accent1"/>
                </a:solidFill>
              </a:rPr>
              <a:t> day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Send excess </a:t>
            </a:r>
            <a:r>
              <a:rPr lang="en-US" sz="2400" dirty="0">
                <a:solidFill>
                  <a:schemeClr val="accent1"/>
                </a:solidFill>
              </a:rPr>
              <a:t>bags back to the Indiana State Library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3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72993"/>
            <a:ext cx="914400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000" dirty="0" smtClean="0"/>
              <a:t>Renew for 2019-2020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508793"/>
              </p:ext>
            </p:extLst>
          </p:nvPr>
        </p:nvGraphicFramePr>
        <p:xfrm>
          <a:off x="2224215" y="1454665"/>
          <a:ext cx="4440196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735"/>
                <a:gridCol w="1295796"/>
                <a:gridCol w="158166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</a:p>
                    <a:p>
                      <a:r>
                        <a:rPr lang="en-US" dirty="0" smtClean="0"/>
                        <a:t>Academic</a:t>
                      </a:r>
                    </a:p>
                    <a:p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Renewals</a:t>
                      </a:r>
                      <a:r>
                        <a:rPr lang="en-US" baseline="0" dirty="0" smtClean="0"/>
                        <a:t> 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Payment Due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2896" y="3797643"/>
            <a:ext cx="59477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Service will be suspended for libraries that do not submit renewals/payments by the above deadlines.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All renewals or payments processed after the due date are subject to a 2% late fee.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5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72993"/>
            <a:ext cx="914400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000" dirty="0" smtClean="0"/>
              <a:t>Questions?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1762897" y="2247556"/>
            <a:ext cx="56182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InfoExpress@library.in.gov</a:t>
            </a:r>
          </a:p>
          <a:p>
            <a:pPr algn="ctr"/>
            <a:endParaRPr lang="en-US" sz="3600" dirty="0">
              <a:solidFill>
                <a:schemeClr val="accent1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800-451-6028</a:t>
            </a:r>
          </a:p>
          <a:p>
            <a:pPr algn="ctr"/>
            <a:endParaRPr lang="en-US" sz="3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317-232-3699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47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6F616"/>
      </a:accent6>
      <a:hlink>
        <a:srgbClr val="F49100"/>
      </a:hlink>
      <a:folHlink>
        <a:srgbClr val="85DFD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222</TotalTime>
  <Words>215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Brock, Nicole</dc:creator>
  <cp:lastModifiedBy>Brock, Nicole</cp:lastModifiedBy>
  <cp:revision>20</cp:revision>
  <cp:lastPrinted>2019-06-07T12:29:42Z</cp:lastPrinted>
  <dcterms:created xsi:type="dcterms:W3CDTF">2019-06-06T15:44:45Z</dcterms:created>
  <dcterms:modified xsi:type="dcterms:W3CDTF">2019-06-07T12:30:46Z</dcterms:modified>
</cp:coreProperties>
</file>